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1" r:id="rId3"/>
    <p:sldId id="263" r:id="rId4"/>
    <p:sldId id="264" r:id="rId5"/>
    <p:sldId id="257" r:id="rId6"/>
    <p:sldId id="258" r:id="rId7"/>
    <p:sldId id="270" r:id="rId8"/>
    <p:sldId id="272" r:id="rId9"/>
    <p:sldId id="260" r:id="rId10"/>
    <p:sldId id="271" r:id="rId11"/>
    <p:sldId id="273" r:id="rId12"/>
  </p:sldIdLst>
  <p:sldSz cx="14447838" cy="9134475"/>
  <p:notesSz cx="6858000" cy="9144000"/>
  <p:defaultTextStyle>
    <a:defPPr>
      <a:defRPr lang="en-US"/>
    </a:defPPr>
    <a:lvl1pPr marL="0" algn="l" defTabSz="673572" rtl="0" eaLnBrk="1" latinLnBrk="0" hangingPunct="1">
      <a:defRPr sz="2700" kern="1200">
        <a:solidFill>
          <a:schemeClr val="tx1"/>
        </a:solidFill>
        <a:latin typeface="+mn-lt"/>
        <a:ea typeface="+mn-ea"/>
        <a:cs typeface="+mn-cs"/>
      </a:defRPr>
    </a:lvl1pPr>
    <a:lvl2pPr marL="673572" algn="l" defTabSz="673572" rtl="0" eaLnBrk="1" latinLnBrk="0" hangingPunct="1">
      <a:defRPr sz="2700" kern="1200">
        <a:solidFill>
          <a:schemeClr val="tx1"/>
        </a:solidFill>
        <a:latin typeface="+mn-lt"/>
        <a:ea typeface="+mn-ea"/>
        <a:cs typeface="+mn-cs"/>
      </a:defRPr>
    </a:lvl2pPr>
    <a:lvl3pPr marL="1347143" algn="l" defTabSz="673572" rtl="0" eaLnBrk="1" latinLnBrk="0" hangingPunct="1">
      <a:defRPr sz="2700" kern="1200">
        <a:solidFill>
          <a:schemeClr val="tx1"/>
        </a:solidFill>
        <a:latin typeface="+mn-lt"/>
        <a:ea typeface="+mn-ea"/>
        <a:cs typeface="+mn-cs"/>
      </a:defRPr>
    </a:lvl3pPr>
    <a:lvl4pPr marL="2020715" algn="l" defTabSz="673572" rtl="0" eaLnBrk="1" latinLnBrk="0" hangingPunct="1">
      <a:defRPr sz="2700" kern="1200">
        <a:solidFill>
          <a:schemeClr val="tx1"/>
        </a:solidFill>
        <a:latin typeface="+mn-lt"/>
        <a:ea typeface="+mn-ea"/>
        <a:cs typeface="+mn-cs"/>
      </a:defRPr>
    </a:lvl4pPr>
    <a:lvl5pPr marL="2694288" algn="l" defTabSz="673572" rtl="0" eaLnBrk="1" latinLnBrk="0" hangingPunct="1">
      <a:defRPr sz="2700" kern="1200">
        <a:solidFill>
          <a:schemeClr val="tx1"/>
        </a:solidFill>
        <a:latin typeface="+mn-lt"/>
        <a:ea typeface="+mn-ea"/>
        <a:cs typeface="+mn-cs"/>
      </a:defRPr>
    </a:lvl5pPr>
    <a:lvl6pPr marL="3367860" algn="l" defTabSz="673572" rtl="0" eaLnBrk="1" latinLnBrk="0" hangingPunct="1">
      <a:defRPr sz="2700" kern="1200">
        <a:solidFill>
          <a:schemeClr val="tx1"/>
        </a:solidFill>
        <a:latin typeface="+mn-lt"/>
        <a:ea typeface="+mn-ea"/>
        <a:cs typeface="+mn-cs"/>
      </a:defRPr>
    </a:lvl6pPr>
    <a:lvl7pPr marL="4041432" algn="l" defTabSz="673572" rtl="0" eaLnBrk="1" latinLnBrk="0" hangingPunct="1">
      <a:defRPr sz="2700" kern="1200">
        <a:solidFill>
          <a:schemeClr val="tx1"/>
        </a:solidFill>
        <a:latin typeface="+mn-lt"/>
        <a:ea typeface="+mn-ea"/>
        <a:cs typeface="+mn-cs"/>
      </a:defRPr>
    </a:lvl7pPr>
    <a:lvl8pPr marL="4715003" algn="l" defTabSz="673572" rtl="0" eaLnBrk="1" latinLnBrk="0" hangingPunct="1">
      <a:defRPr sz="2700" kern="1200">
        <a:solidFill>
          <a:schemeClr val="tx1"/>
        </a:solidFill>
        <a:latin typeface="+mn-lt"/>
        <a:ea typeface="+mn-ea"/>
        <a:cs typeface="+mn-cs"/>
      </a:defRPr>
    </a:lvl8pPr>
    <a:lvl9pPr marL="5388575" algn="l" defTabSz="673572"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560" y="-120"/>
      </p:cViewPr>
      <p:guideLst>
        <p:guide orient="horz" pos="2877"/>
        <p:guide pos="45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0ED2C-04E2-F544-AE36-41F7AAADDFB8}" type="datetimeFigureOut">
              <a:rPr lang="en-US" smtClean="0"/>
              <a:t>9/5/12</a:t>
            </a:fld>
            <a:endParaRPr lang="en-US"/>
          </a:p>
        </p:txBody>
      </p:sp>
      <p:sp>
        <p:nvSpPr>
          <p:cNvPr id="4" name="Slide Image Placeholder 3"/>
          <p:cNvSpPr>
            <a:spLocks noGrp="1" noRot="1" noChangeAspect="1"/>
          </p:cNvSpPr>
          <p:nvPr>
            <p:ph type="sldImg" idx="2"/>
          </p:nvPr>
        </p:nvSpPr>
        <p:spPr>
          <a:xfrm>
            <a:off x="717550" y="685800"/>
            <a:ext cx="5422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84B5F-A95C-F341-8928-374B3787E7F9}" type="slidenum">
              <a:rPr lang="en-US" smtClean="0"/>
              <a:t>‹#›</a:t>
            </a:fld>
            <a:endParaRPr lang="en-US"/>
          </a:p>
        </p:txBody>
      </p:sp>
    </p:spTree>
    <p:extLst>
      <p:ext uri="{BB962C8B-B14F-4D97-AF65-F5344CB8AC3E}">
        <p14:creationId xmlns:p14="http://schemas.microsoft.com/office/powerpoint/2010/main" val="623942038"/>
      </p:ext>
    </p:extLst>
  </p:cSld>
  <p:clrMap bg1="lt1" tx1="dk1" bg2="lt2" tx2="dk2" accent1="accent1" accent2="accent2" accent3="accent3" accent4="accent4" accent5="accent5" accent6="accent6" hlink="hlink" folHlink="folHlink"/>
  <p:notesStyle>
    <a:lvl1pPr marL="0" algn="l" defTabSz="457062" rtl="0" eaLnBrk="1" latinLnBrk="0" hangingPunct="1">
      <a:defRPr sz="1200" kern="1200">
        <a:solidFill>
          <a:schemeClr val="tx1"/>
        </a:solidFill>
        <a:latin typeface="+mn-lt"/>
        <a:ea typeface="+mn-ea"/>
        <a:cs typeface="+mn-cs"/>
      </a:defRPr>
    </a:lvl1pPr>
    <a:lvl2pPr marL="457062" algn="l" defTabSz="457062" rtl="0" eaLnBrk="1" latinLnBrk="0" hangingPunct="1">
      <a:defRPr sz="1200" kern="1200">
        <a:solidFill>
          <a:schemeClr val="tx1"/>
        </a:solidFill>
        <a:latin typeface="+mn-lt"/>
        <a:ea typeface="+mn-ea"/>
        <a:cs typeface="+mn-cs"/>
      </a:defRPr>
    </a:lvl2pPr>
    <a:lvl3pPr marL="914123" algn="l" defTabSz="457062" rtl="0" eaLnBrk="1" latinLnBrk="0" hangingPunct="1">
      <a:defRPr sz="1200" kern="1200">
        <a:solidFill>
          <a:schemeClr val="tx1"/>
        </a:solidFill>
        <a:latin typeface="+mn-lt"/>
        <a:ea typeface="+mn-ea"/>
        <a:cs typeface="+mn-cs"/>
      </a:defRPr>
    </a:lvl3pPr>
    <a:lvl4pPr marL="1371185" algn="l" defTabSz="457062" rtl="0" eaLnBrk="1" latinLnBrk="0" hangingPunct="1">
      <a:defRPr sz="1200" kern="1200">
        <a:solidFill>
          <a:schemeClr val="tx1"/>
        </a:solidFill>
        <a:latin typeface="+mn-lt"/>
        <a:ea typeface="+mn-ea"/>
        <a:cs typeface="+mn-cs"/>
      </a:defRPr>
    </a:lvl4pPr>
    <a:lvl5pPr marL="1828247" algn="l" defTabSz="457062" rtl="0" eaLnBrk="1" latinLnBrk="0" hangingPunct="1">
      <a:defRPr sz="1200" kern="1200">
        <a:solidFill>
          <a:schemeClr val="tx1"/>
        </a:solidFill>
        <a:latin typeface="+mn-lt"/>
        <a:ea typeface="+mn-ea"/>
        <a:cs typeface="+mn-cs"/>
      </a:defRPr>
    </a:lvl5pPr>
    <a:lvl6pPr marL="2285308" algn="l" defTabSz="457062" rtl="0" eaLnBrk="1" latinLnBrk="0" hangingPunct="1">
      <a:defRPr sz="1200" kern="1200">
        <a:solidFill>
          <a:schemeClr val="tx1"/>
        </a:solidFill>
        <a:latin typeface="+mn-lt"/>
        <a:ea typeface="+mn-ea"/>
        <a:cs typeface="+mn-cs"/>
      </a:defRPr>
    </a:lvl6pPr>
    <a:lvl7pPr marL="2742370" algn="l" defTabSz="457062" rtl="0" eaLnBrk="1" latinLnBrk="0" hangingPunct="1">
      <a:defRPr sz="1200" kern="1200">
        <a:solidFill>
          <a:schemeClr val="tx1"/>
        </a:solidFill>
        <a:latin typeface="+mn-lt"/>
        <a:ea typeface="+mn-ea"/>
        <a:cs typeface="+mn-cs"/>
      </a:defRPr>
    </a:lvl7pPr>
    <a:lvl8pPr marL="3199434" algn="l" defTabSz="457062" rtl="0" eaLnBrk="1" latinLnBrk="0" hangingPunct="1">
      <a:defRPr sz="1200" kern="1200">
        <a:solidFill>
          <a:schemeClr val="tx1"/>
        </a:solidFill>
        <a:latin typeface="+mn-lt"/>
        <a:ea typeface="+mn-ea"/>
        <a:cs typeface="+mn-cs"/>
      </a:defRPr>
    </a:lvl8pPr>
    <a:lvl9pPr marL="3656496" algn="l" defTabSz="4570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85800"/>
            <a:ext cx="5422900" cy="3429000"/>
          </a:xfrm>
        </p:spPr>
      </p:sp>
      <p:sp>
        <p:nvSpPr>
          <p:cNvPr id="3" name="Notes Placeholder 2"/>
          <p:cNvSpPr>
            <a:spLocks noGrp="1"/>
          </p:cNvSpPr>
          <p:nvPr>
            <p:ph type="body" idx="1"/>
          </p:nvPr>
        </p:nvSpPr>
        <p:spPr/>
        <p:txBody>
          <a:bodyPr/>
          <a:lstStyle/>
          <a:p>
            <a:r>
              <a:rPr lang="en-US" dirty="0" smtClean="0"/>
              <a:t>Poster</a:t>
            </a:r>
            <a:r>
              <a:rPr lang="en-US" baseline="0" dirty="0" smtClean="0"/>
              <a:t> for Lesson 1, Activity 2: Students’ initial </a:t>
            </a:r>
            <a:r>
              <a:rPr lang="en-US" baseline="0" smtClean="0"/>
              <a:t>ideas about </a:t>
            </a:r>
            <a:endParaRPr lang="en-US" dirty="0"/>
          </a:p>
        </p:txBody>
      </p:sp>
      <p:sp>
        <p:nvSpPr>
          <p:cNvPr id="4" name="Slide Number Placeholder 3"/>
          <p:cNvSpPr>
            <a:spLocks noGrp="1"/>
          </p:cNvSpPr>
          <p:nvPr>
            <p:ph type="sldNum" sz="quarter" idx="10"/>
          </p:nvPr>
        </p:nvSpPr>
        <p:spPr/>
        <p:txBody>
          <a:bodyPr/>
          <a:lstStyle/>
          <a:p>
            <a:fld id="{40584B5F-A95C-F341-8928-374B3787E7F9}" type="slidenum">
              <a:rPr lang="en-US" smtClean="0"/>
              <a:t>1</a:t>
            </a:fld>
            <a:endParaRPr lang="en-US"/>
          </a:p>
        </p:txBody>
      </p:sp>
    </p:spTree>
    <p:extLst>
      <p:ext uri="{BB962C8B-B14F-4D97-AF65-F5344CB8AC3E}">
        <p14:creationId xmlns:p14="http://schemas.microsoft.com/office/powerpoint/2010/main" val="50218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85800"/>
            <a:ext cx="54229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E44BE9-6EBE-F849-A49F-CBA8C6D62F80}" type="slidenum">
              <a:rPr lang="en-US" smtClean="0"/>
              <a:t>3</a:t>
            </a:fld>
            <a:endParaRPr lang="en-US"/>
          </a:p>
        </p:txBody>
      </p:sp>
    </p:spTree>
    <p:extLst>
      <p:ext uri="{BB962C8B-B14F-4D97-AF65-F5344CB8AC3E}">
        <p14:creationId xmlns:p14="http://schemas.microsoft.com/office/powerpoint/2010/main" val="401509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E44BE9-6EBE-F849-A49F-CBA8C6D62F80}" type="slidenum">
              <a:rPr lang="en-US" smtClean="0"/>
              <a:t>4</a:t>
            </a:fld>
            <a:endParaRPr lang="en-US"/>
          </a:p>
        </p:txBody>
      </p:sp>
    </p:spTree>
    <p:extLst>
      <p:ext uri="{BB962C8B-B14F-4D97-AF65-F5344CB8AC3E}">
        <p14:creationId xmlns:p14="http://schemas.microsoft.com/office/powerpoint/2010/main" val="1930137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85800"/>
            <a:ext cx="5422900" cy="3429000"/>
          </a:xfrm>
        </p:spPr>
      </p:sp>
      <p:sp>
        <p:nvSpPr>
          <p:cNvPr id="3" name="Notes Placeholder 2"/>
          <p:cNvSpPr>
            <a:spLocks noGrp="1"/>
          </p:cNvSpPr>
          <p:nvPr>
            <p:ph type="body" idx="1"/>
          </p:nvPr>
        </p:nvSpPr>
        <p:spPr/>
        <p:txBody>
          <a:bodyPr/>
          <a:lstStyle/>
          <a:p>
            <a:r>
              <a:rPr lang="en-US" dirty="0" smtClean="0"/>
              <a:t>Teaser process tool (</a:t>
            </a:r>
            <a:r>
              <a:rPr lang="en-US" smtClean="0"/>
              <a:t>minus energy)</a:t>
            </a:r>
            <a:endParaRPr lang="en-US" dirty="0"/>
          </a:p>
        </p:txBody>
      </p:sp>
      <p:sp>
        <p:nvSpPr>
          <p:cNvPr id="4" name="Slide Number Placeholder 3"/>
          <p:cNvSpPr>
            <a:spLocks noGrp="1"/>
          </p:cNvSpPr>
          <p:nvPr>
            <p:ph type="sldNum" sz="quarter" idx="10"/>
          </p:nvPr>
        </p:nvSpPr>
        <p:spPr/>
        <p:txBody>
          <a:bodyPr/>
          <a:lstStyle/>
          <a:p>
            <a:fld id="{40584B5F-A95C-F341-8928-374B3787E7F9}" type="slidenum">
              <a:rPr lang="en-US" smtClean="0"/>
              <a:t>5</a:t>
            </a:fld>
            <a:endParaRPr lang="en-US"/>
          </a:p>
        </p:txBody>
      </p:sp>
    </p:spTree>
    <p:extLst>
      <p:ext uri="{BB962C8B-B14F-4D97-AF65-F5344CB8AC3E}">
        <p14:creationId xmlns:p14="http://schemas.microsoft.com/office/powerpoint/2010/main" val="97291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85800"/>
            <a:ext cx="5422900" cy="3429000"/>
          </a:xfrm>
        </p:spPr>
      </p:sp>
      <p:sp>
        <p:nvSpPr>
          <p:cNvPr id="3" name="Notes Placeholder 2"/>
          <p:cNvSpPr>
            <a:spLocks noGrp="1"/>
          </p:cNvSpPr>
          <p:nvPr>
            <p:ph type="body" idx="1"/>
          </p:nvPr>
        </p:nvSpPr>
        <p:spPr/>
        <p:txBody>
          <a:bodyPr/>
          <a:lstStyle/>
          <a:p>
            <a:r>
              <a:rPr lang="en-US" dirty="0" smtClean="0"/>
              <a:t>Teaser process tool for all investigations except </a:t>
            </a:r>
            <a:r>
              <a:rPr lang="en-US" smtClean="0"/>
              <a:t>soda water</a:t>
            </a:r>
            <a:endParaRPr lang="en-US"/>
          </a:p>
        </p:txBody>
      </p:sp>
      <p:sp>
        <p:nvSpPr>
          <p:cNvPr id="4" name="Slide Number Placeholder 3"/>
          <p:cNvSpPr>
            <a:spLocks noGrp="1"/>
          </p:cNvSpPr>
          <p:nvPr>
            <p:ph type="sldNum" sz="quarter" idx="10"/>
          </p:nvPr>
        </p:nvSpPr>
        <p:spPr/>
        <p:txBody>
          <a:bodyPr/>
          <a:lstStyle/>
          <a:p>
            <a:fld id="{40584B5F-A95C-F341-8928-374B3787E7F9}" type="slidenum">
              <a:rPr lang="en-US" smtClean="0"/>
              <a:t>6</a:t>
            </a:fld>
            <a:endParaRPr lang="en-US"/>
          </a:p>
        </p:txBody>
      </p:sp>
    </p:spTree>
    <p:extLst>
      <p:ext uri="{BB962C8B-B14F-4D97-AF65-F5344CB8AC3E}">
        <p14:creationId xmlns:p14="http://schemas.microsoft.com/office/powerpoint/2010/main" val="502188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85800"/>
            <a:ext cx="5422900" cy="3429000"/>
          </a:xfrm>
        </p:spPr>
      </p:sp>
      <p:sp>
        <p:nvSpPr>
          <p:cNvPr id="3" name="Notes Placeholder 2"/>
          <p:cNvSpPr>
            <a:spLocks noGrp="1"/>
          </p:cNvSpPr>
          <p:nvPr>
            <p:ph type="body" idx="1"/>
          </p:nvPr>
        </p:nvSpPr>
        <p:spPr/>
        <p:txBody>
          <a:bodyPr/>
          <a:lstStyle/>
          <a:p>
            <a:r>
              <a:rPr lang="en-US" dirty="0" smtClean="0"/>
              <a:t>Teaser process tool for all investigations except </a:t>
            </a:r>
            <a:r>
              <a:rPr lang="en-US" smtClean="0"/>
              <a:t>soda water</a:t>
            </a:r>
            <a:endParaRPr lang="en-US"/>
          </a:p>
        </p:txBody>
      </p:sp>
      <p:sp>
        <p:nvSpPr>
          <p:cNvPr id="4" name="Slide Number Placeholder 3"/>
          <p:cNvSpPr>
            <a:spLocks noGrp="1"/>
          </p:cNvSpPr>
          <p:nvPr>
            <p:ph type="sldNum" sz="quarter" idx="10"/>
          </p:nvPr>
        </p:nvSpPr>
        <p:spPr/>
        <p:txBody>
          <a:bodyPr/>
          <a:lstStyle/>
          <a:p>
            <a:fld id="{40584B5F-A95C-F341-8928-374B3787E7F9}" type="slidenum">
              <a:rPr lang="en-US" smtClean="0"/>
              <a:t>11</a:t>
            </a:fld>
            <a:endParaRPr lang="en-US"/>
          </a:p>
        </p:txBody>
      </p:sp>
    </p:spTree>
    <p:extLst>
      <p:ext uri="{BB962C8B-B14F-4D97-AF65-F5344CB8AC3E}">
        <p14:creationId xmlns:p14="http://schemas.microsoft.com/office/powerpoint/2010/main" val="502188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3590" y="2837608"/>
            <a:ext cx="12280662" cy="1957992"/>
          </a:xfrm>
        </p:spPr>
        <p:txBody>
          <a:bodyPr/>
          <a:lstStyle/>
          <a:p>
            <a:r>
              <a:rPr lang="en-US" smtClean="0"/>
              <a:t>Click to edit Master title style</a:t>
            </a:r>
            <a:endParaRPr lang="en-US"/>
          </a:p>
        </p:txBody>
      </p:sp>
      <p:sp>
        <p:nvSpPr>
          <p:cNvPr id="3" name="Subtitle 2"/>
          <p:cNvSpPr>
            <a:spLocks noGrp="1"/>
          </p:cNvSpPr>
          <p:nvPr>
            <p:ph type="subTitle" idx="1"/>
          </p:nvPr>
        </p:nvSpPr>
        <p:spPr>
          <a:xfrm>
            <a:off x="2167180" y="5176202"/>
            <a:ext cx="10113487" cy="2334366"/>
          </a:xfrm>
        </p:spPr>
        <p:txBody>
          <a:bodyPr/>
          <a:lstStyle>
            <a:lvl1pPr marL="0" indent="0" algn="ctr">
              <a:buNone/>
              <a:defRPr>
                <a:solidFill>
                  <a:schemeClr val="tx1">
                    <a:tint val="75000"/>
                  </a:schemeClr>
                </a:solidFill>
              </a:defRPr>
            </a:lvl1pPr>
            <a:lvl2pPr marL="673572" indent="0" algn="ctr">
              <a:buNone/>
              <a:defRPr>
                <a:solidFill>
                  <a:schemeClr val="tx1">
                    <a:tint val="75000"/>
                  </a:schemeClr>
                </a:solidFill>
              </a:defRPr>
            </a:lvl2pPr>
            <a:lvl3pPr marL="1347143" indent="0" algn="ctr">
              <a:buNone/>
              <a:defRPr>
                <a:solidFill>
                  <a:schemeClr val="tx1">
                    <a:tint val="75000"/>
                  </a:schemeClr>
                </a:solidFill>
              </a:defRPr>
            </a:lvl3pPr>
            <a:lvl4pPr marL="2020715" indent="0" algn="ctr">
              <a:buNone/>
              <a:defRPr>
                <a:solidFill>
                  <a:schemeClr val="tx1">
                    <a:tint val="75000"/>
                  </a:schemeClr>
                </a:solidFill>
              </a:defRPr>
            </a:lvl4pPr>
            <a:lvl5pPr marL="2694288" indent="0" algn="ctr">
              <a:buNone/>
              <a:defRPr>
                <a:solidFill>
                  <a:schemeClr val="tx1">
                    <a:tint val="75000"/>
                  </a:schemeClr>
                </a:solidFill>
              </a:defRPr>
            </a:lvl5pPr>
            <a:lvl6pPr marL="3367860" indent="0" algn="ctr">
              <a:buNone/>
              <a:defRPr>
                <a:solidFill>
                  <a:schemeClr val="tx1">
                    <a:tint val="75000"/>
                  </a:schemeClr>
                </a:solidFill>
              </a:defRPr>
            </a:lvl6pPr>
            <a:lvl7pPr marL="4041432" indent="0" algn="ctr">
              <a:buNone/>
              <a:defRPr>
                <a:solidFill>
                  <a:schemeClr val="tx1">
                    <a:tint val="75000"/>
                  </a:schemeClr>
                </a:solidFill>
              </a:defRPr>
            </a:lvl7pPr>
            <a:lvl8pPr marL="4715003" indent="0" algn="ctr">
              <a:buNone/>
              <a:defRPr>
                <a:solidFill>
                  <a:schemeClr val="tx1">
                    <a:tint val="75000"/>
                  </a:schemeClr>
                </a:solidFill>
              </a:defRPr>
            </a:lvl8pPr>
            <a:lvl9pPr marL="53885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53284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29996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552308" y="486331"/>
            <a:ext cx="5134500" cy="103820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1281" y="486331"/>
            <a:ext cx="15170230" cy="103820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42358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13115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281" y="5869748"/>
            <a:ext cx="12280662" cy="1814208"/>
          </a:xfrm>
        </p:spPr>
        <p:txBody>
          <a:bodyPr anchor="t"/>
          <a:lstStyle>
            <a:lvl1pPr algn="l">
              <a:defRPr sz="5900" b="1" cap="all"/>
            </a:lvl1pPr>
          </a:lstStyle>
          <a:p>
            <a:r>
              <a:rPr lang="en-US" smtClean="0"/>
              <a:t>Click to edit Master title style</a:t>
            </a:r>
            <a:endParaRPr lang="en-US"/>
          </a:p>
        </p:txBody>
      </p:sp>
      <p:sp>
        <p:nvSpPr>
          <p:cNvPr id="3" name="Text Placeholder 2"/>
          <p:cNvSpPr>
            <a:spLocks noGrp="1"/>
          </p:cNvSpPr>
          <p:nvPr>
            <p:ph type="body" idx="1"/>
          </p:nvPr>
        </p:nvSpPr>
        <p:spPr>
          <a:xfrm>
            <a:off x="1141281" y="3871582"/>
            <a:ext cx="12280662" cy="1998166"/>
          </a:xfrm>
        </p:spPr>
        <p:txBody>
          <a:bodyPr anchor="b"/>
          <a:lstStyle>
            <a:lvl1pPr marL="0" indent="0">
              <a:buNone/>
              <a:defRPr sz="2900">
                <a:solidFill>
                  <a:schemeClr val="tx1">
                    <a:tint val="75000"/>
                  </a:schemeClr>
                </a:solidFill>
              </a:defRPr>
            </a:lvl1pPr>
            <a:lvl2pPr marL="673572" indent="0">
              <a:buNone/>
              <a:defRPr sz="2700">
                <a:solidFill>
                  <a:schemeClr val="tx1">
                    <a:tint val="75000"/>
                  </a:schemeClr>
                </a:solidFill>
              </a:defRPr>
            </a:lvl2pPr>
            <a:lvl3pPr marL="1347143" indent="0">
              <a:buNone/>
              <a:defRPr sz="2400">
                <a:solidFill>
                  <a:schemeClr val="tx1">
                    <a:tint val="75000"/>
                  </a:schemeClr>
                </a:solidFill>
              </a:defRPr>
            </a:lvl3pPr>
            <a:lvl4pPr marL="2020715" indent="0">
              <a:buNone/>
              <a:defRPr sz="2100">
                <a:solidFill>
                  <a:schemeClr val="tx1">
                    <a:tint val="75000"/>
                  </a:schemeClr>
                </a:solidFill>
              </a:defRPr>
            </a:lvl4pPr>
            <a:lvl5pPr marL="2694288" indent="0">
              <a:buNone/>
              <a:defRPr sz="2100">
                <a:solidFill>
                  <a:schemeClr val="tx1">
                    <a:tint val="75000"/>
                  </a:schemeClr>
                </a:solidFill>
              </a:defRPr>
            </a:lvl5pPr>
            <a:lvl6pPr marL="3367860" indent="0">
              <a:buNone/>
              <a:defRPr sz="2100">
                <a:solidFill>
                  <a:schemeClr val="tx1">
                    <a:tint val="75000"/>
                  </a:schemeClr>
                </a:solidFill>
              </a:defRPr>
            </a:lvl6pPr>
            <a:lvl7pPr marL="4041432" indent="0">
              <a:buNone/>
              <a:defRPr sz="2100">
                <a:solidFill>
                  <a:schemeClr val="tx1">
                    <a:tint val="75000"/>
                  </a:schemeClr>
                </a:solidFill>
              </a:defRPr>
            </a:lvl7pPr>
            <a:lvl8pPr marL="4715003" indent="0">
              <a:buNone/>
              <a:defRPr sz="2100">
                <a:solidFill>
                  <a:schemeClr val="tx1">
                    <a:tint val="75000"/>
                  </a:schemeClr>
                </a:solidFill>
              </a:defRPr>
            </a:lvl8pPr>
            <a:lvl9pPr marL="5388575"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524CD-2D89-7F4A-9B9C-8CB5877737FD}"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25246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1284" y="2839727"/>
            <a:ext cx="10151109" cy="8028611"/>
          </a:xfrm>
        </p:spPr>
        <p:txBody>
          <a:bodyPr/>
          <a:lstStyle>
            <a:lvl1pPr>
              <a:defRPr sz="4100"/>
            </a:lvl1pPr>
            <a:lvl2pPr>
              <a:defRPr sz="3500"/>
            </a:lvl2pPr>
            <a:lvl3pPr>
              <a:defRPr sz="29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533189" y="2839727"/>
            <a:ext cx="10153619" cy="8028611"/>
          </a:xfrm>
        </p:spPr>
        <p:txBody>
          <a:bodyPr/>
          <a:lstStyle>
            <a:lvl1pPr>
              <a:defRPr sz="4100"/>
            </a:lvl1pPr>
            <a:lvl2pPr>
              <a:defRPr sz="3500"/>
            </a:lvl2pPr>
            <a:lvl3pPr>
              <a:defRPr sz="29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524CD-2D89-7F4A-9B9C-8CB5877737FD}"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71970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152241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92" y="2044688"/>
            <a:ext cx="6383638" cy="852127"/>
          </a:xfrm>
        </p:spPr>
        <p:txBody>
          <a:bodyPr anchor="b"/>
          <a:lstStyle>
            <a:lvl1pPr marL="0" indent="0">
              <a:buNone/>
              <a:defRPr sz="3500" b="1"/>
            </a:lvl1pPr>
            <a:lvl2pPr marL="673572" indent="0">
              <a:buNone/>
              <a:defRPr sz="2900" b="1"/>
            </a:lvl2pPr>
            <a:lvl3pPr marL="1347143" indent="0">
              <a:buNone/>
              <a:defRPr sz="2700" b="1"/>
            </a:lvl3pPr>
            <a:lvl4pPr marL="2020715" indent="0">
              <a:buNone/>
              <a:defRPr sz="2400" b="1"/>
            </a:lvl4pPr>
            <a:lvl5pPr marL="2694288" indent="0">
              <a:buNone/>
              <a:defRPr sz="2400" b="1"/>
            </a:lvl5pPr>
            <a:lvl6pPr marL="3367860" indent="0">
              <a:buNone/>
              <a:defRPr sz="2400" b="1"/>
            </a:lvl6pPr>
            <a:lvl7pPr marL="4041432" indent="0">
              <a:buNone/>
              <a:defRPr sz="2400" b="1"/>
            </a:lvl7pPr>
            <a:lvl8pPr marL="4715003" indent="0">
              <a:buNone/>
              <a:defRPr sz="2400" b="1"/>
            </a:lvl8pPr>
            <a:lvl9pPr marL="5388575"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722392" y="2896813"/>
            <a:ext cx="6383638" cy="5262896"/>
          </a:xfrm>
        </p:spPr>
        <p:txBody>
          <a:bodyPr/>
          <a:lstStyle>
            <a:lvl1pPr>
              <a:defRPr sz="3500"/>
            </a:lvl1pPr>
            <a:lvl2pPr>
              <a:defRPr sz="29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339307" y="2044688"/>
            <a:ext cx="6386145" cy="852127"/>
          </a:xfrm>
        </p:spPr>
        <p:txBody>
          <a:bodyPr anchor="b"/>
          <a:lstStyle>
            <a:lvl1pPr marL="0" indent="0">
              <a:buNone/>
              <a:defRPr sz="3500" b="1"/>
            </a:lvl1pPr>
            <a:lvl2pPr marL="673572" indent="0">
              <a:buNone/>
              <a:defRPr sz="2900" b="1"/>
            </a:lvl2pPr>
            <a:lvl3pPr marL="1347143" indent="0">
              <a:buNone/>
              <a:defRPr sz="2700" b="1"/>
            </a:lvl3pPr>
            <a:lvl4pPr marL="2020715" indent="0">
              <a:buNone/>
              <a:defRPr sz="2400" b="1"/>
            </a:lvl4pPr>
            <a:lvl5pPr marL="2694288" indent="0">
              <a:buNone/>
              <a:defRPr sz="2400" b="1"/>
            </a:lvl5pPr>
            <a:lvl6pPr marL="3367860" indent="0">
              <a:buNone/>
              <a:defRPr sz="2400" b="1"/>
            </a:lvl6pPr>
            <a:lvl7pPr marL="4041432" indent="0">
              <a:buNone/>
              <a:defRPr sz="2400" b="1"/>
            </a:lvl7pPr>
            <a:lvl8pPr marL="4715003" indent="0">
              <a:buNone/>
              <a:defRPr sz="2400" b="1"/>
            </a:lvl8pPr>
            <a:lvl9pPr marL="5388575"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339307" y="2896813"/>
            <a:ext cx="6386145" cy="5262896"/>
          </a:xfrm>
        </p:spPr>
        <p:txBody>
          <a:bodyPr/>
          <a:lstStyle>
            <a:lvl1pPr>
              <a:defRPr sz="3500"/>
            </a:lvl1pPr>
            <a:lvl2pPr>
              <a:defRPr sz="29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524CD-2D89-7F4A-9B9C-8CB5877737FD}" type="datetimeFigureOut">
              <a:rPr lang="en-US" smtClean="0"/>
              <a:t>9/5/12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7907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524CD-2D89-7F4A-9B9C-8CB5877737FD}" type="datetimeFigureOut">
              <a:rPr lang="en-US" smtClean="0"/>
              <a:t>9/5/12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08007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524CD-2D89-7F4A-9B9C-8CB5877737FD}" type="datetimeFigureOut">
              <a:rPr lang="en-US" smtClean="0"/>
              <a:t>9/5/12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01535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398" y="363687"/>
            <a:ext cx="4753239" cy="1547786"/>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648703" y="363692"/>
            <a:ext cx="8076743" cy="7796021"/>
          </a:xfrm>
        </p:spPr>
        <p:txBody>
          <a:bodyPr/>
          <a:lstStyle>
            <a:lvl1pPr>
              <a:defRPr sz="4700"/>
            </a:lvl1pPr>
            <a:lvl2pPr>
              <a:defRPr sz="41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22398" y="1911478"/>
            <a:ext cx="4753239" cy="6248235"/>
          </a:xfrm>
        </p:spPr>
        <p:txBody>
          <a:bodyPr/>
          <a:lstStyle>
            <a:lvl1pPr marL="0" indent="0">
              <a:buNone/>
              <a:defRPr sz="2100"/>
            </a:lvl1pPr>
            <a:lvl2pPr marL="673572" indent="0">
              <a:buNone/>
              <a:defRPr sz="1800"/>
            </a:lvl2pPr>
            <a:lvl3pPr marL="1347143" indent="0">
              <a:buNone/>
              <a:defRPr sz="1500"/>
            </a:lvl3pPr>
            <a:lvl4pPr marL="2020715" indent="0">
              <a:buNone/>
              <a:defRPr sz="1300"/>
            </a:lvl4pPr>
            <a:lvl5pPr marL="2694288" indent="0">
              <a:buNone/>
              <a:defRPr sz="1300"/>
            </a:lvl5pPr>
            <a:lvl6pPr marL="3367860" indent="0">
              <a:buNone/>
              <a:defRPr sz="1300"/>
            </a:lvl6pPr>
            <a:lvl7pPr marL="4041432" indent="0">
              <a:buNone/>
              <a:defRPr sz="1300"/>
            </a:lvl7pPr>
            <a:lvl8pPr marL="4715003" indent="0">
              <a:buNone/>
              <a:defRPr sz="1300"/>
            </a:lvl8pPr>
            <a:lvl9pPr marL="53885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17836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1879" y="6394134"/>
            <a:ext cx="8668703" cy="754864"/>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31879" y="816185"/>
            <a:ext cx="8668703" cy="5480685"/>
          </a:xfrm>
        </p:spPr>
        <p:txBody>
          <a:bodyPr/>
          <a:lstStyle>
            <a:lvl1pPr marL="0" indent="0">
              <a:buNone/>
              <a:defRPr sz="4700"/>
            </a:lvl1pPr>
            <a:lvl2pPr marL="673572" indent="0">
              <a:buNone/>
              <a:defRPr sz="4100"/>
            </a:lvl2pPr>
            <a:lvl3pPr marL="1347143" indent="0">
              <a:buNone/>
              <a:defRPr sz="3500"/>
            </a:lvl3pPr>
            <a:lvl4pPr marL="2020715" indent="0">
              <a:buNone/>
              <a:defRPr sz="2900"/>
            </a:lvl4pPr>
            <a:lvl5pPr marL="2694288" indent="0">
              <a:buNone/>
              <a:defRPr sz="2900"/>
            </a:lvl5pPr>
            <a:lvl6pPr marL="3367860" indent="0">
              <a:buNone/>
              <a:defRPr sz="2900"/>
            </a:lvl6pPr>
            <a:lvl7pPr marL="4041432" indent="0">
              <a:buNone/>
              <a:defRPr sz="2900"/>
            </a:lvl7pPr>
            <a:lvl8pPr marL="4715003" indent="0">
              <a:buNone/>
              <a:defRPr sz="2900"/>
            </a:lvl8pPr>
            <a:lvl9pPr marL="5388575" indent="0">
              <a:buNone/>
              <a:defRPr sz="2900"/>
            </a:lvl9pPr>
          </a:lstStyle>
          <a:p>
            <a:endParaRPr lang="en-US"/>
          </a:p>
        </p:txBody>
      </p:sp>
      <p:sp>
        <p:nvSpPr>
          <p:cNvPr id="4" name="Text Placeholder 3"/>
          <p:cNvSpPr>
            <a:spLocks noGrp="1"/>
          </p:cNvSpPr>
          <p:nvPr>
            <p:ph type="body" sz="half" idx="2"/>
          </p:nvPr>
        </p:nvSpPr>
        <p:spPr>
          <a:xfrm>
            <a:off x="2831879" y="7148999"/>
            <a:ext cx="8668703" cy="1072031"/>
          </a:xfrm>
        </p:spPr>
        <p:txBody>
          <a:bodyPr/>
          <a:lstStyle>
            <a:lvl1pPr marL="0" indent="0">
              <a:buNone/>
              <a:defRPr sz="2100"/>
            </a:lvl1pPr>
            <a:lvl2pPr marL="673572" indent="0">
              <a:buNone/>
              <a:defRPr sz="1800"/>
            </a:lvl2pPr>
            <a:lvl3pPr marL="1347143" indent="0">
              <a:buNone/>
              <a:defRPr sz="1500"/>
            </a:lvl3pPr>
            <a:lvl4pPr marL="2020715" indent="0">
              <a:buNone/>
              <a:defRPr sz="1300"/>
            </a:lvl4pPr>
            <a:lvl5pPr marL="2694288" indent="0">
              <a:buNone/>
              <a:defRPr sz="1300"/>
            </a:lvl5pPr>
            <a:lvl6pPr marL="3367860" indent="0">
              <a:buNone/>
              <a:defRPr sz="1300"/>
            </a:lvl6pPr>
            <a:lvl7pPr marL="4041432" indent="0">
              <a:buNone/>
              <a:defRPr sz="1300"/>
            </a:lvl7pPr>
            <a:lvl8pPr marL="4715003" indent="0">
              <a:buNone/>
              <a:defRPr sz="1300"/>
            </a:lvl8pPr>
            <a:lvl9pPr marL="53885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173177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397" y="365805"/>
            <a:ext cx="13003053" cy="1522413"/>
          </a:xfrm>
          <a:prstGeom prst="rect">
            <a:avLst/>
          </a:prstGeom>
        </p:spPr>
        <p:txBody>
          <a:bodyPr vert="horz" lIns="134714" tIns="67357" rIns="134714" bIns="6735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22397" y="2131382"/>
            <a:ext cx="13003053" cy="6028331"/>
          </a:xfrm>
          <a:prstGeom prst="rect">
            <a:avLst/>
          </a:prstGeom>
        </p:spPr>
        <p:txBody>
          <a:bodyPr vert="horz" lIns="134714" tIns="67357" rIns="134714" bIns="673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22397" y="8466307"/>
            <a:ext cx="3371161" cy="486326"/>
          </a:xfrm>
          <a:prstGeom prst="rect">
            <a:avLst/>
          </a:prstGeom>
        </p:spPr>
        <p:txBody>
          <a:bodyPr vert="horz" lIns="134714" tIns="67357" rIns="134714" bIns="67357" rtlCol="0" anchor="ctr"/>
          <a:lstStyle>
            <a:lvl1pPr algn="l">
              <a:defRPr sz="1800">
                <a:solidFill>
                  <a:schemeClr val="tx1">
                    <a:tint val="75000"/>
                  </a:schemeClr>
                </a:solidFill>
              </a:defRPr>
            </a:lvl1pPr>
          </a:lstStyle>
          <a:p>
            <a:fld id="{5EC524CD-2D89-7F4A-9B9C-8CB5877737FD}" type="datetimeFigureOut">
              <a:rPr lang="en-US" smtClean="0"/>
              <a:t>9/5/12</a:t>
            </a:fld>
            <a:endParaRPr lang="en-US"/>
          </a:p>
        </p:txBody>
      </p:sp>
      <p:sp>
        <p:nvSpPr>
          <p:cNvPr id="5" name="Footer Placeholder 4"/>
          <p:cNvSpPr>
            <a:spLocks noGrp="1"/>
          </p:cNvSpPr>
          <p:nvPr>
            <p:ph type="ftr" sz="quarter" idx="3"/>
          </p:nvPr>
        </p:nvSpPr>
        <p:spPr>
          <a:xfrm>
            <a:off x="4936346" y="8466307"/>
            <a:ext cx="4575149" cy="486326"/>
          </a:xfrm>
          <a:prstGeom prst="rect">
            <a:avLst/>
          </a:prstGeom>
        </p:spPr>
        <p:txBody>
          <a:bodyPr vert="horz" lIns="134714" tIns="67357" rIns="134714" bIns="67357"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54289" y="8466307"/>
            <a:ext cx="3371161" cy="486326"/>
          </a:xfrm>
          <a:prstGeom prst="rect">
            <a:avLst/>
          </a:prstGeom>
        </p:spPr>
        <p:txBody>
          <a:bodyPr vert="horz" lIns="134714" tIns="67357" rIns="134714" bIns="67357" rtlCol="0" anchor="ctr"/>
          <a:lstStyle>
            <a:lvl1pPr algn="r">
              <a:defRPr sz="1800">
                <a:solidFill>
                  <a:schemeClr val="tx1">
                    <a:tint val="75000"/>
                  </a:schemeClr>
                </a:solidFill>
              </a:defRPr>
            </a:lvl1pPr>
          </a:lstStyle>
          <a:p>
            <a:fld id="{55B098EE-7BCE-9C41-939D-B9BE9351916D}" type="slidenum">
              <a:rPr lang="en-US" smtClean="0"/>
              <a:t>‹#›</a:t>
            </a:fld>
            <a:endParaRPr lang="en-US"/>
          </a:p>
        </p:txBody>
      </p:sp>
    </p:spTree>
    <p:extLst>
      <p:ext uri="{BB962C8B-B14F-4D97-AF65-F5344CB8AC3E}">
        <p14:creationId xmlns:p14="http://schemas.microsoft.com/office/powerpoint/2010/main" val="72208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73572" rtl="0" eaLnBrk="1" latinLnBrk="0" hangingPunct="1">
        <a:spcBef>
          <a:spcPct val="0"/>
        </a:spcBef>
        <a:buNone/>
        <a:defRPr sz="6500" kern="1200">
          <a:solidFill>
            <a:schemeClr val="tx1"/>
          </a:solidFill>
          <a:latin typeface="+mj-lt"/>
          <a:ea typeface="+mj-ea"/>
          <a:cs typeface="+mj-cs"/>
        </a:defRPr>
      </a:lvl1pPr>
    </p:titleStyle>
    <p:bodyStyle>
      <a:lvl1pPr marL="505180" indent="-505180" algn="l" defTabSz="673572" rtl="0" eaLnBrk="1" latinLnBrk="0" hangingPunct="1">
        <a:spcBef>
          <a:spcPct val="20000"/>
        </a:spcBef>
        <a:buFont typeface="Arial"/>
        <a:buChar char="•"/>
        <a:defRPr sz="4700" kern="1200">
          <a:solidFill>
            <a:schemeClr val="tx1"/>
          </a:solidFill>
          <a:latin typeface="+mn-lt"/>
          <a:ea typeface="+mn-ea"/>
          <a:cs typeface="+mn-cs"/>
        </a:defRPr>
      </a:lvl1pPr>
      <a:lvl2pPr marL="1094554" indent="-420983" algn="l" defTabSz="673572" rtl="0" eaLnBrk="1" latinLnBrk="0" hangingPunct="1">
        <a:spcBef>
          <a:spcPct val="20000"/>
        </a:spcBef>
        <a:buFont typeface="Arial"/>
        <a:buChar char="–"/>
        <a:defRPr sz="4100" kern="1200">
          <a:solidFill>
            <a:schemeClr val="tx1"/>
          </a:solidFill>
          <a:latin typeface="+mn-lt"/>
          <a:ea typeface="+mn-ea"/>
          <a:cs typeface="+mn-cs"/>
        </a:defRPr>
      </a:lvl2pPr>
      <a:lvl3pPr marL="1683929" indent="-336788" algn="l" defTabSz="673572" rtl="0" eaLnBrk="1" latinLnBrk="0" hangingPunct="1">
        <a:spcBef>
          <a:spcPct val="20000"/>
        </a:spcBef>
        <a:buFont typeface="Arial"/>
        <a:buChar char="•"/>
        <a:defRPr sz="3500" kern="1200">
          <a:solidFill>
            <a:schemeClr val="tx1"/>
          </a:solidFill>
          <a:latin typeface="+mn-lt"/>
          <a:ea typeface="+mn-ea"/>
          <a:cs typeface="+mn-cs"/>
        </a:defRPr>
      </a:lvl3pPr>
      <a:lvl4pPr marL="2357501" indent="-336788" algn="l" defTabSz="673572" rtl="0" eaLnBrk="1" latinLnBrk="0" hangingPunct="1">
        <a:spcBef>
          <a:spcPct val="20000"/>
        </a:spcBef>
        <a:buFont typeface="Arial"/>
        <a:buChar char="–"/>
        <a:defRPr sz="2900" kern="1200">
          <a:solidFill>
            <a:schemeClr val="tx1"/>
          </a:solidFill>
          <a:latin typeface="+mn-lt"/>
          <a:ea typeface="+mn-ea"/>
          <a:cs typeface="+mn-cs"/>
        </a:defRPr>
      </a:lvl4pPr>
      <a:lvl5pPr marL="3031074" indent="-336788" algn="l" defTabSz="673572" rtl="0" eaLnBrk="1" latinLnBrk="0" hangingPunct="1">
        <a:spcBef>
          <a:spcPct val="20000"/>
        </a:spcBef>
        <a:buFont typeface="Arial"/>
        <a:buChar char="»"/>
        <a:defRPr sz="2900" kern="1200">
          <a:solidFill>
            <a:schemeClr val="tx1"/>
          </a:solidFill>
          <a:latin typeface="+mn-lt"/>
          <a:ea typeface="+mn-ea"/>
          <a:cs typeface="+mn-cs"/>
        </a:defRPr>
      </a:lvl5pPr>
      <a:lvl6pPr marL="3704645" indent="-336788" algn="l" defTabSz="673572" rtl="0" eaLnBrk="1" latinLnBrk="0" hangingPunct="1">
        <a:spcBef>
          <a:spcPct val="20000"/>
        </a:spcBef>
        <a:buFont typeface="Arial"/>
        <a:buChar char="•"/>
        <a:defRPr sz="2900" kern="1200">
          <a:solidFill>
            <a:schemeClr val="tx1"/>
          </a:solidFill>
          <a:latin typeface="+mn-lt"/>
          <a:ea typeface="+mn-ea"/>
          <a:cs typeface="+mn-cs"/>
        </a:defRPr>
      </a:lvl6pPr>
      <a:lvl7pPr marL="4378218" indent="-336788" algn="l" defTabSz="673572" rtl="0" eaLnBrk="1" latinLnBrk="0" hangingPunct="1">
        <a:spcBef>
          <a:spcPct val="20000"/>
        </a:spcBef>
        <a:buFont typeface="Arial"/>
        <a:buChar char="•"/>
        <a:defRPr sz="2900" kern="1200">
          <a:solidFill>
            <a:schemeClr val="tx1"/>
          </a:solidFill>
          <a:latin typeface="+mn-lt"/>
          <a:ea typeface="+mn-ea"/>
          <a:cs typeface="+mn-cs"/>
        </a:defRPr>
      </a:lvl7pPr>
      <a:lvl8pPr marL="5051789" indent="-336788" algn="l" defTabSz="673572" rtl="0" eaLnBrk="1" latinLnBrk="0" hangingPunct="1">
        <a:spcBef>
          <a:spcPct val="20000"/>
        </a:spcBef>
        <a:buFont typeface="Arial"/>
        <a:buChar char="•"/>
        <a:defRPr sz="2900" kern="1200">
          <a:solidFill>
            <a:schemeClr val="tx1"/>
          </a:solidFill>
          <a:latin typeface="+mn-lt"/>
          <a:ea typeface="+mn-ea"/>
          <a:cs typeface="+mn-cs"/>
        </a:defRPr>
      </a:lvl8pPr>
      <a:lvl9pPr marL="5725361" indent="-336788" algn="l" defTabSz="673572"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73572" rtl="0" eaLnBrk="1" latinLnBrk="0" hangingPunct="1">
        <a:defRPr sz="2700" kern="1200">
          <a:solidFill>
            <a:schemeClr val="tx1"/>
          </a:solidFill>
          <a:latin typeface="+mn-lt"/>
          <a:ea typeface="+mn-ea"/>
          <a:cs typeface="+mn-cs"/>
        </a:defRPr>
      </a:lvl1pPr>
      <a:lvl2pPr marL="673572" algn="l" defTabSz="673572" rtl="0" eaLnBrk="1" latinLnBrk="0" hangingPunct="1">
        <a:defRPr sz="2700" kern="1200">
          <a:solidFill>
            <a:schemeClr val="tx1"/>
          </a:solidFill>
          <a:latin typeface="+mn-lt"/>
          <a:ea typeface="+mn-ea"/>
          <a:cs typeface="+mn-cs"/>
        </a:defRPr>
      </a:lvl2pPr>
      <a:lvl3pPr marL="1347143" algn="l" defTabSz="673572" rtl="0" eaLnBrk="1" latinLnBrk="0" hangingPunct="1">
        <a:defRPr sz="2700" kern="1200">
          <a:solidFill>
            <a:schemeClr val="tx1"/>
          </a:solidFill>
          <a:latin typeface="+mn-lt"/>
          <a:ea typeface="+mn-ea"/>
          <a:cs typeface="+mn-cs"/>
        </a:defRPr>
      </a:lvl3pPr>
      <a:lvl4pPr marL="2020715" algn="l" defTabSz="673572" rtl="0" eaLnBrk="1" latinLnBrk="0" hangingPunct="1">
        <a:defRPr sz="2700" kern="1200">
          <a:solidFill>
            <a:schemeClr val="tx1"/>
          </a:solidFill>
          <a:latin typeface="+mn-lt"/>
          <a:ea typeface="+mn-ea"/>
          <a:cs typeface="+mn-cs"/>
        </a:defRPr>
      </a:lvl4pPr>
      <a:lvl5pPr marL="2694288" algn="l" defTabSz="673572" rtl="0" eaLnBrk="1" latinLnBrk="0" hangingPunct="1">
        <a:defRPr sz="2700" kern="1200">
          <a:solidFill>
            <a:schemeClr val="tx1"/>
          </a:solidFill>
          <a:latin typeface="+mn-lt"/>
          <a:ea typeface="+mn-ea"/>
          <a:cs typeface="+mn-cs"/>
        </a:defRPr>
      </a:lvl5pPr>
      <a:lvl6pPr marL="3367860" algn="l" defTabSz="673572" rtl="0" eaLnBrk="1" latinLnBrk="0" hangingPunct="1">
        <a:defRPr sz="2700" kern="1200">
          <a:solidFill>
            <a:schemeClr val="tx1"/>
          </a:solidFill>
          <a:latin typeface="+mn-lt"/>
          <a:ea typeface="+mn-ea"/>
          <a:cs typeface="+mn-cs"/>
        </a:defRPr>
      </a:lvl6pPr>
      <a:lvl7pPr marL="4041432" algn="l" defTabSz="673572" rtl="0" eaLnBrk="1" latinLnBrk="0" hangingPunct="1">
        <a:defRPr sz="2700" kern="1200">
          <a:solidFill>
            <a:schemeClr val="tx1"/>
          </a:solidFill>
          <a:latin typeface="+mn-lt"/>
          <a:ea typeface="+mn-ea"/>
          <a:cs typeface="+mn-cs"/>
        </a:defRPr>
      </a:lvl7pPr>
      <a:lvl8pPr marL="4715003" algn="l" defTabSz="673572" rtl="0" eaLnBrk="1" latinLnBrk="0" hangingPunct="1">
        <a:defRPr sz="2700" kern="1200">
          <a:solidFill>
            <a:schemeClr val="tx1"/>
          </a:solidFill>
          <a:latin typeface="+mn-lt"/>
          <a:ea typeface="+mn-ea"/>
          <a:cs typeface="+mn-cs"/>
        </a:defRPr>
      </a:lvl8pPr>
      <a:lvl9pPr marL="5388575" algn="l" defTabSz="673572"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214604"/>
            <a:ext cx="13003053" cy="450687"/>
          </a:xfrm>
        </p:spPr>
        <p:txBody>
          <a:bodyPr>
            <a:noAutofit/>
          </a:bodyPr>
          <a:lstStyle/>
          <a:p>
            <a:r>
              <a:rPr lang="en-US" sz="3200" b="1" dirty="0"/>
              <a:t>How does a plant gain mass?</a:t>
            </a:r>
          </a:p>
        </p:txBody>
      </p:sp>
      <p:sp>
        <p:nvSpPr>
          <p:cNvPr id="7" name="Text Placeholder 6"/>
          <p:cNvSpPr>
            <a:spLocks noGrp="1"/>
          </p:cNvSpPr>
          <p:nvPr>
            <p:ph type="body" idx="1"/>
          </p:nvPr>
        </p:nvSpPr>
        <p:spPr>
          <a:xfrm>
            <a:off x="722392" y="714126"/>
            <a:ext cx="6383638" cy="450128"/>
          </a:xfrm>
        </p:spPr>
        <p:txBody>
          <a:bodyPr>
            <a:normAutofit fontScale="92500" lnSpcReduction="10000"/>
          </a:bodyPr>
          <a:lstStyle/>
          <a:p>
            <a:pPr algn="ctr"/>
            <a:r>
              <a:rPr lang="en-US" sz="2400" dirty="0"/>
              <a:t>Your ideas</a:t>
            </a:r>
          </a:p>
        </p:txBody>
      </p:sp>
      <p:sp>
        <p:nvSpPr>
          <p:cNvPr id="23" name="Text Placeholder 22"/>
          <p:cNvSpPr>
            <a:spLocks noGrp="1"/>
          </p:cNvSpPr>
          <p:nvPr>
            <p:ph type="body" sz="quarter" idx="3"/>
          </p:nvPr>
        </p:nvSpPr>
        <p:spPr>
          <a:xfrm>
            <a:off x="7339307" y="714126"/>
            <a:ext cx="6386145" cy="450128"/>
          </a:xfrm>
        </p:spPr>
        <p:txBody>
          <a:bodyPr>
            <a:normAutofit fontScale="92500" lnSpcReduction="10000"/>
          </a:bodyPr>
          <a:lstStyle/>
          <a:p>
            <a:pPr algn="ctr"/>
            <a:r>
              <a:rPr lang="en-US" sz="2400" dirty="0"/>
              <a:t>Your questions</a:t>
            </a:r>
          </a:p>
        </p:txBody>
      </p:sp>
      <p:cxnSp>
        <p:nvCxnSpPr>
          <p:cNvPr id="26" name="Straight Connector 25"/>
          <p:cNvCxnSpPr>
            <a:stCxn id="7" idx="3"/>
          </p:cNvCxnSpPr>
          <p:nvPr/>
        </p:nvCxnSpPr>
        <p:spPr>
          <a:xfrm>
            <a:off x="7106031" y="939193"/>
            <a:ext cx="0" cy="795147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6627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13543" y="283795"/>
            <a:ext cx="12877797" cy="8594380"/>
          </a:xfrm>
          <a:prstGeom prst="rect">
            <a:avLst/>
          </a:prstGeom>
        </p:spPr>
      </p:pic>
    </p:spTree>
    <p:extLst>
      <p:ext uri="{BB962C8B-B14F-4D97-AF65-F5344CB8AC3E}">
        <p14:creationId xmlns:p14="http://schemas.microsoft.com/office/powerpoint/2010/main" val="88855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90" y="161371"/>
            <a:ext cx="12280662" cy="488830"/>
          </a:xfrm>
        </p:spPr>
        <p:txBody>
          <a:bodyPr>
            <a:noAutofit/>
          </a:bodyPr>
          <a:lstStyle/>
          <a:p>
            <a:r>
              <a:rPr lang="en-US" sz="2400" b="1" dirty="0"/>
              <a:t>How does a plant gain mass?</a:t>
            </a:r>
          </a:p>
        </p:txBody>
      </p:sp>
      <p:sp>
        <p:nvSpPr>
          <p:cNvPr id="3" name="Subtitle 2"/>
          <p:cNvSpPr>
            <a:spLocks noGrp="1"/>
          </p:cNvSpPr>
          <p:nvPr>
            <p:ph type="subTitle" idx="1"/>
          </p:nvPr>
        </p:nvSpPr>
        <p:spPr>
          <a:xfrm>
            <a:off x="967599" y="8427004"/>
            <a:ext cx="12609022" cy="539224"/>
          </a:xfrm>
        </p:spPr>
        <p:txBody>
          <a:bodyPr>
            <a:noAutofit/>
          </a:bodyPr>
          <a:lstStyle/>
          <a:p>
            <a:r>
              <a:rPr lang="en-US" sz="1800" dirty="0">
                <a:solidFill>
                  <a:schemeClr val="tx1"/>
                </a:solidFill>
              </a:rPr>
              <a:t>Remember: </a:t>
            </a:r>
            <a:r>
              <a:rPr lang="en-US" sz="1800" b="1" dirty="0">
                <a:solidFill>
                  <a:schemeClr val="tx1"/>
                </a:solidFill>
              </a:rPr>
              <a:t>Atoms last foreve</a:t>
            </a:r>
            <a:r>
              <a:rPr lang="en-US" sz="1800" dirty="0">
                <a:solidFill>
                  <a:schemeClr val="tx1"/>
                </a:solidFill>
              </a:rPr>
              <a:t>r (so you can rearrange atoms into new molecules, but can’t add or subtract atoms)</a:t>
            </a:r>
            <a:br>
              <a:rPr lang="en-US" sz="1800" dirty="0">
                <a:solidFill>
                  <a:schemeClr val="tx1"/>
                </a:solidFill>
              </a:rPr>
            </a:br>
            <a:r>
              <a:rPr lang="en-US" sz="1800" b="1" dirty="0">
                <a:solidFill>
                  <a:schemeClr val="tx1"/>
                </a:solidFill>
              </a:rPr>
              <a:t>Energy lasts forever </a:t>
            </a:r>
            <a:r>
              <a:rPr lang="en-US" sz="1800" dirty="0">
                <a:solidFill>
                  <a:schemeClr val="tx1"/>
                </a:solidFill>
              </a:rPr>
              <a:t>(so you can change forms of energy, but energy units can’t appear or go away)</a:t>
            </a:r>
            <a:endParaRPr lang="en-US" sz="1800" b="1" dirty="0">
              <a:solidFill>
                <a:schemeClr val="tx1"/>
              </a:solidFill>
            </a:endParaRPr>
          </a:p>
        </p:txBody>
      </p:sp>
      <p:grpSp>
        <p:nvGrpSpPr>
          <p:cNvPr id="15" name="Group 14"/>
          <p:cNvGrpSpPr/>
          <p:nvPr/>
        </p:nvGrpSpPr>
        <p:grpSpPr>
          <a:xfrm>
            <a:off x="453564" y="650201"/>
            <a:ext cx="6516172" cy="7776805"/>
            <a:chOff x="453562" y="650198"/>
            <a:chExt cx="6516173" cy="7776805"/>
          </a:xfrm>
        </p:grpSpPr>
        <p:sp>
          <p:nvSpPr>
            <p:cNvPr id="4" name="Rounded Rectangle 3"/>
            <p:cNvSpPr/>
            <p:nvPr/>
          </p:nvSpPr>
          <p:spPr>
            <a:xfrm>
              <a:off x="453562" y="650198"/>
              <a:ext cx="6516173"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25890" y="8013695"/>
              <a:ext cx="4229419" cy="369332"/>
            </a:xfrm>
            <a:prstGeom prst="rect">
              <a:avLst/>
            </a:prstGeom>
            <a:noFill/>
          </p:spPr>
          <p:txBody>
            <a:bodyPr wrap="none" rtlCol="0">
              <a:spAutoFit/>
            </a:bodyPr>
            <a:lstStyle/>
            <a:p>
              <a:r>
                <a:rPr lang="en-US" sz="1800" dirty="0"/>
                <a:t>What forms of energy are in the reactants?</a:t>
              </a:r>
            </a:p>
          </p:txBody>
        </p:sp>
        <p:cxnSp>
          <p:nvCxnSpPr>
            <p:cNvPr id="11" name="Straight Connector 10"/>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53562" y="5862820"/>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944224" y="5224128"/>
              <a:ext cx="5503280" cy="646331"/>
            </a:xfrm>
            <a:prstGeom prst="rect">
              <a:avLst/>
            </a:prstGeom>
            <a:noFill/>
          </p:spPr>
          <p:txBody>
            <a:bodyPr wrap="none" rtlCol="0">
              <a:spAutoFit/>
            </a:bodyPr>
            <a:lstStyle/>
            <a:p>
              <a:pPr algn="ctr"/>
              <a:r>
                <a:rPr lang="en-US" sz="1800" dirty="0"/>
                <a:t>What molecules are carbon atoms in before the change? </a:t>
              </a:r>
              <a:br>
                <a:rPr lang="en-US" sz="1800" dirty="0"/>
              </a:br>
              <a:r>
                <a:rPr lang="en-US" sz="1800" dirty="0"/>
                <a:t>What other molecules are involved?</a:t>
              </a:r>
            </a:p>
          </p:txBody>
        </p:sp>
        <p:sp>
          <p:nvSpPr>
            <p:cNvPr id="14" name="TextBox 13"/>
            <p:cNvSpPr txBox="1"/>
            <p:nvPr/>
          </p:nvSpPr>
          <p:spPr>
            <a:xfrm>
              <a:off x="2434109" y="2706514"/>
              <a:ext cx="3177710" cy="369332"/>
            </a:xfrm>
            <a:prstGeom prst="rect">
              <a:avLst/>
            </a:prstGeom>
            <a:noFill/>
          </p:spPr>
          <p:txBody>
            <a:bodyPr wrap="none" rtlCol="0">
              <a:spAutoFit/>
            </a:bodyPr>
            <a:lstStyle/>
            <a:p>
              <a:r>
                <a:rPr lang="en-US" sz="1800" dirty="0"/>
                <a:t>Where are atoms moving from?</a:t>
              </a:r>
            </a:p>
          </p:txBody>
        </p:sp>
      </p:grpSp>
      <p:grpSp>
        <p:nvGrpSpPr>
          <p:cNvPr id="16" name="Group 15"/>
          <p:cNvGrpSpPr/>
          <p:nvPr/>
        </p:nvGrpSpPr>
        <p:grpSpPr>
          <a:xfrm>
            <a:off x="7362827" y="655819"/>
            <a:ext cx="6516172" cy="7776805"/>
            <a:chOff x="453562" y="650198"/>
            <a:chExt cx="6516173" cy="7776805"/>
          </a:xfrm>
        </p:grpSpPr>
        <p:sp>
          <p:nvSpPr>
            <p:cNvPr id="17" name="Rounded Rectangle 16"/>
            <p:cNvSpPr/>
            <p:nvPr/>
          </p:nvSpPr>
          <p:spPr>
            <a:xfrm>
              <a:off x="453562" y="650198"/>
              <a:ext cx="6516173"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2025890" y="8028816"/>
              <a:ext cx="4180390" cy="369332"/>
            </a:xfrm>
            <a:prstGeom prst="rect">
              <a:avLst/>
            </a:prstGeom>
            <a:noFill/>
          </p:spPr>
          <p:txBody>
            <a:bodyPr wrap="none" rtlCol="0">
              <a:spAutoFit/>
            </a:bodyPr>
            <a:lstStyle/>
            <a:p>
              <a:r>
                <a:rPr lang="en-US" sz="1800" dirty="0"/>
                <a:t>What forms of energy are in the products?</a:t>
              </a:r>
            </a:p>
          </p:txBody>
        </p:sp>
        <p:cxnSp>
          <p:nvCxnSpPr>
            <p:cNvPr id="19" name="Straight Connector 18"/>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53562" y="5862820"/>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032029" y="5224128"/>
              <a:ext cx="5327676" cy="646331"/>
            </a:xfrm>
            <a:prstGeom prst="rect">
              <a:avLst/>
            </a:prstGeom>
            <a:noFill/>
          </p:spPr>
          <p:txBody>
            <a:bodyPr wrap="none" rtlCol="0">
              <a:spAutoFit/>
            </a:bodyPr>
            <a:lstStyle/>
            <a:p>
              <a:pPr algn="ctr"/>
              <a:r>
                <a:rPr lang="en-US" sz="1800" dirty="0"/>
                <a:t>What molecules are carbon atoms in after the change? </a:t>
              </a:r>
              <a:br>
                <a:rPr lang="en-US" sz="1800" dirty="0"/>
              </a:br>
              <a:r>
                <a:rPr lang="en-US" sz="1800" dirty="0"/>
                <a:t>What other molecules are produced?</a:t>
              </a:r>
            </a:p>
          </p:txBody>
        </p:sp>
        <p:sp>
          <p:nvSpPr>
            <p:cNvPr id="22" name="TextBox 21"/>
            <p:cNvSpPr txBox="1"/>
            <p:nvPr/>
          </p:nvSpPr>
          <p:spPr>
            <a:xfrm>
              <a:off x="2434107" y="2706514"/>
              <a:ext cx="2919715" cy="369332"/>
            </a:xfrm>
            <a:prstGeom prst="rect">
              <a:avLst/>
            </a:prstGeom>
            <a:noFill/>
          </p:spPr>
          <p:txBody>
            <a:bodyPr wrap="none" rtlCol="0">
              <a:spAutoFit/>
            </a:bodyPr>
            <a:lstStyle/>
            <a:p>
              <a:r>
                <a:rPr lang="en-US" sz="1800" dirty="0"/>
                <a:t>Where are atoms moving to?</a:t>
              </a:r>
            </a:p>
          </p:txBody>
        </p:sp>
      </p:grpSp>
      <p:sp>
        <p:nvSpPr>
          <p:cNvPr id="8" name="AutoShape 2"/>
          <p:cNvSpPr>
            <a:spLocks noChangeArrowheads="1"/>
          </p:cNvSpPr>
          <p:nvPr/>
        </p:nvSpPr>
        <p:spPr bwMode="auto">
          <a:xfrm>
            <a:off x="6390900" y="3156310"/>
            <a:ext cx="1801955" cy="2249257"/>
          </a:xfrm>
          <a:prstGeom prst="rightArrow">
            <a:avLst>
              <a:gd name="adj1" fmla="val 65892"/>
              <a:gd name="adj2" fmla="val 38321"/>
            </a:avLst>
          </a:prstGeom>
          <a:solidFill>
            <a:schemeClr val="bg1"/>
          </a:solidFill>
          <a:ln w="76200">
            <a:solidFill>
              <a:schemeClr val="tx1"/>
            </a:solidFill>
            <a:round/>
            <a:headEnd/>
            <a:tailEnd/>
          </a:ln>
        </p:spPr>
        <p:txBody>
          <a:bodyPr lIns="91412" tIns="45707" rIns="91412" bIns="45707">
            <a:prstTxWarp prst="textNoShape">
              <a:avLst/>
            </a:prstTxWarp>
          </a:bodyPr>
          <a:lstStyle/>
          <a:p>
            <a:endParaRPr lang="en-US">
              <a:solidFill>
                <a:srgbClr val="000000"/>
              </a:solidFill>
            </a:endParaRPr>
          </a:p>
        </p:txBody>
      </p:sp>
      <p:sp>
        <p:nvSpPr>
          <p:cNvPr id="9" name="TextBox 8"/>
          <p:cNvSpPr txBox="1"/>
          <p:nvPr/>
        </p:nvSpPr>
        <p:spPr>
          <a:xfrm>
            <a:off x="6359921" y="4544222"/>
            <a:ext cx="1592747" cy="338528"/>
          </a:xfrm>
          <a:prstGeom prst="rect">
            <a:avLst/>
          </a:prstGeom>
          <a:noFill/>
        </p:spPr>
        <p:txBody>
          <a:bodyPr wrap="none" lIns="91412" tIns="45707" rIns="91412" bIns="45707" rtlCol="0">
            <a:spAutoFit/>
          </a:bodyPr>
          <a:lstStyle/>
          <a:p>
            <a:r>
              <a:rPr lang="en-US" sz="1600" dirty="0"/>
              <a:t>Chemical change</a:t>
            </a:r>
          </a:p>
        </p:txBody>
      </p:sp>
      <p:sp>
        <p:nvSpPr>
          <p:cNvPr id="5" name="TextBox 4"/>
          <p:cNvSpPr txBox="1"/>
          <p:nvPr/>
        </p:nvSpPr>
        <p:spPr>
          <a:xfrm>
            <a:off x="967599" y="932544"/>
            <a:ext cx="5479906" cy="1569660"/>
          </a:xfrm>
          <a:prstGeom prst="rect">
            <a:avLst/>
          </a:prstGeom>
          <a:noFill/>
        </p:spPr>
        <p:txBody>
          <a:bodyPr wrap="square" rtlCol="0">
            <a:spAutoFit/>
          </a:bodyPr>
          <a:lstStyle/>
          <a:p>
            <a:r>
              <a:rPr lang="en-US" sz="2400" i="1" dirty="0">
                <a:solidFill>
                  <a:srgbClr val="0000FF"/>
                </a:solidFill>
              </a:rPr>
              <a:t>The possibilities are soil nutrients, water, and air.  How many of these do they list?  In particular, how many students include air as a possibility?</a:t>
            </a:r>
            <a:r>
              <a:rPr lang="en-US" sz="2400" dirty="0">
                <a:solidFill>
                  <a:srgbClr val="0000FF"/>
                </a:solidFill>
              </a:rPr>
              <a:t> </a:t>
            </a:r>
          </a:p>
        </p:txBody>
      </p:sp>
      <p:sp>
        <p:nvSpPr>
          <p:cNvPr id="23" name="TextBox 22"/>
          <p:cNvSpPr txBox="1"/>
          <p:nvPr/>
        </p:nvSpPr>
        <p:spPr>
          <a:xfrm>
            <a:off x="7884346" y="1007769"/>
            <a:ext cx="5479906" cy="830997"/>
          </a:xfrm>
          <a:prstGeom prst="rect">
            <a:avLst/>
          </a:prstGeom>
          <a:noFill/>
        </p:spPr>
        <p:txBody>
          <a:bodyPr wrap="square" rtlCol="0">
            <a:spAutoFit/>
          </a:bodyPr>
          <a:lstStyle/>
          <a:p>
            <a:r>
              <a:rPr lang="en-US" sz="2400" i="1" dirty="0">
                <a:solidFill>
                  <a:srgbClr val="0000FF"/>
                </a:solidFill>
              </a:rPr>
              <a:t>Students should identify the plant and possibly its parts: leaves, stem, roots.</a:t>
            </a:r>
            <a:r>
              <a:rPr lang="en-US" sz="2400" dirty="0">
                <a:solidFill>
                  <a:srgbClr val="0000FF"/>
                </a:solidFill>
              </a:rPr>
              <a:t> </a:t>
            </a:r>
          </a:p>
        </p:txBody>
      </p:sp>
      <p:sp>
        <p:nvSpPr>
          <p:cNvPr id="10" name="Rectangle 9"/>
          <p:cNvSpPr/>
          <p:nvPr/>
        </p:nvSpPr>
        <p:spPr>
          <a:xfrm>
            <a:off x="944227" y="3459309"/>
            <a:ext cx="4968846" cy="1620084"/>
          </a:xfrm>
          <a:prstGeom prst="rect">
            <a:avLst/>
          </a:prstGeom>
        </p:spPr>
        <p:txBody>
          <a:bodyPr wrap="square">
            <a:spAutoFit/>
          </a:bodyPr>
          <a:lstStyle/>
          <a:p>
            <a:pPr lvl="0"/>
            <a:r>
              <a:rPr lang="en-US" sz="2000" i="1" dirty="0" smtClean="0">
                <a:solidFill>
                  <a:srgbClr val="0000FF"/>
                </a:solidFill>
              </a:rPr>
              <a:t>Do </a:t>
            </a:r>
            <a:r>
              <a:rPr lang="en-US" sz="2000" i="1" dirty="0">
                <a:solidFill>
                  <a:srgbClr val="0000FF"/>
                </a:solidFill>
              </a:rPr>
              <a:t>students recognize that this investigation gives them no evidence to help answer this question?  How many students list CO</a:t>
            </a:r>
            <a:r>
              <a:rPr lang="en-US" sz="2000" i="1" baseline="-25000" dirty="0">
                <a:solidFill>
                  <a:srgbClr val="0000FF"/>
                </a:solidFill>
              </a:rPr>
              <a:t>2</a:t>
            </a:r>
            <a:r>
              <a:rPr lang="en-US" sz="2000" i="1" dirty="0">
                <a:solidFill>
                  <a:srgbClr val="0000FF"/>
                </a:solidFill>
              </a:rPr>
              <a:t> as a possible carbon source?  Do they mention other possibilities such as nutrients in the soil?</a:t>
            </a:r>
            <a:endParaRPr lang="en-US" sz="2000" dirty="0">
              <a:solidFill>
                <a:srgbClr val="0000FF"/>
              </a:solidFill>
            </a:endParaRPr>
          </a:p>
        </p:txBody>
      </p:sp>
      <p:sp>
        <p:nvSpPr>
          <p:cNvPr id="25" name="Rectangle 24"/>
          <p:cNvSpPr/>
          <p:nvPr/>
        </p:nvSpPr>
        <p:spPr>
          <a:xfrm>
            <a:off x="8329607" y="3295414"/>
            <a:ext cx="4891271" cy="1938992"/>
          </a:xfrm>
          <a:prstGeom prst="rect">
            <a:avLst/>
          </a:prstGeom>
        </p:spPr>
        <p:txBody>
          <a:bodyPr wrap="square">
            <a:spAutoFit/>
          </a:bodyPr>
          <a:lstStyle/>
          <a:p>
            <a:r>
              <a:rPr lang="en-US" sz="2400" i="1" dirty="0">
                <a:solidFill>
                  <a:srgbClr val="0000FF"/>
                </a:solidFill>
              </a:rPr>
              <a:t>How many students recognize that plants are made of organic matter (from the Systems and Scale unit)?  Do they remember that organic matter contains carbon?</a:t>
            </a:r>
            <a:r>
              <a:rPr lang="en-US" sz="2400" dirty="0">
                <a:solidFill>
                  <a:srgbClr val="0000FF"/>
                </a:solidFill>
              </a:rPr>
              <a:t> </a:t>
            </a:r>
          </a:p>
        </p:txBody>
      </p:sp>
      <p:sp>
        <p:nvSpPr>
          <p:cNvPr id="26" name="Rectangle 25"/>
          <p:cNvSpPr/>
          <p:nvPr/>
        </p:nvSpPr>
        <p:spPr>
          <a:xfrm>
            <a:off x="997180" y="5944148"/>
            <a:ext cx="5450325" cy="1938992"/>
          </a:xfrm>
          <a:prstGeom prst="rect">
            <a:avLst/>
          </a:prstGeom>
        </p:spPr>
        <p:txBody>
          <a:bodyPr wrap="square">
            <a:spAutoFit/>
          </a:bodyPr>
          <a:lstStyle/>
          <a:p>
            <a:r>
              <a:rPr lang="en-US" sz="2400" i="1" dirty="0">
                <a:solidFill>
                  <a:srgbClr val="0000FF"/>
                </a:solidFill>
              </a:rPr>
              <a:t>Many students will correctly list sunlight.  How many students incorrectly list other sources?  (You do not need to correct their ideas at this point; just note them so that you can come back to them in Lesson 2). </a:t>
            </a:r>
          </a:p>
        </p:txBody>
      </p:sp>
      <p:sp>
        <p:nvSpPr>
          <p:cNvPr id="27" name="Rectangle 26"/>
          <p:cNvSpPr/>
          <p:nvPr/>
        </p:nvSpPr>
        <p:spPr>
          <a:xfrm>
            <a:off x="7895362" y="5977302"/>
            <a:ext cx="5373607" cy="1938992"/>
          </a:xfrm>
          <a:prstGeom prst="rect">
            <a:avLst/>
          </a:prstGeom>
        </p:spPr>
        <p:txBody>
          <a:bodyPr wrap="square">
            <a:spAutoFit/>
          </a:bodyPr>
          <a:lstStyle/>
          <a:p>
            <a:r>
              <a:rPr lang="en-US" sz="2000" i="1" dirty="0">
                <a:solidFill>
                  <a:srgbClr val="0000FF"/>
                </a:solidFill>
              </a:rPr>
              <a:t>Look for evidence about how well students are following the rules for energy?  In particular, do they distinguish between </a:t>
            </a:r>
            <a:r>
              <a:rPr lang="en-US" sz="2000" b="1" i="1" dirty="0">
                <a:solidFill>
                  <a:srgbClr val="0000FF"/>
                </a:solidFill>
              </a:rPr>
              <a:t>chemical energy</a:t>
            </a:r>
            <a:r>
              <a:rPr lang="en-US" sz="2000" i="1" dirty="0">
                <a:solidFill>
                  <a:srgbClr val="0000FF"/>
                </a:solidFill>
              </a:rPr>
              <a:t> in C-C and C-H bonds and </a:t>
            </a:r>
            <a:r>
              <a:rPr lang="en-US" sz="2000" b="1" i="1" dirty="0">
                <a:solidFill>
                  <a:srgbClr val="0000FF"/>
                </a:solidFill>
              </a:rPr>
              <a:t>organic materials </a:t>
            </a:r>
            <a:r>
              <a:rPr lang="en-US" sz="2000" i="1" dirty="0">
                <a:solidFill>
                  <a:srgbClr val="0000FF"/>
                </a:solidFill>
              </a:rPr>
              <a:t>such as glucose that contain energy but are not forms of energy?</a:t>
            </a:r>
            <a:r>
              <a:rPr lang="en-US" sz="2000" dirty="0">
                <a:solidFill>
                  <a:srgbClr val="0000FF"/>
                </a:solidFill>
              </a:rPr>
              <a:t> </a:t>
            </a:r>
          </a:p>
        </p:txBody>
      </p:sp>
    </p:spTree>
    <p:extLst>
      <p:ext uri="{BB962C8B-B14F-4D97-AF65-F5344CB8AC3E}">
        <p14:creationId xmlns:p14="http://schemas.microsoft.com/office/powerpoint/2010/main" val="116484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272440"/>
            <a:ext cx="13003053" cy="655016"/>
          </a:xfrm>
        </p:spPr>
        <p:txBody>
          <a:bodyPr>
            <a:noAutofit/>
          </a:bodyPr>
          <a:lstStyle/>
          <a:p>
            <a:r>
              <a:rPr lang="en-US" sz="3500" b="1" dirty="0" smtClean="0"/>
              <a:t>Class Data for Plant Growth Investigation (Pre-Lesson and Lesson 1)</a:t>
            </a:r>
            <a:endParaRPr lang="en-US" sz="35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2015528"/>
              </p:ext>
            </p:extLst>
          </p:nvPr>
        </p:nvGraphicFramePr>
        <p:xfrm>
          <a:off x="429537" y="1437985"/>
          <a:ext cx="13502389" cy="7227279"/>
        </p:xfrm>
        <a:graphic>
          <a:graphicData uri="http://schemas.openxmlformats.org/drawingml/2006/table">
            <a:tbl>
              <a:tblPr firstRow="1" bandRow="1"/>
              <a:tblGrid>
                <a:gridCol w="2468178"/>
                <a:gridCol w="1826936"/>
                <a:gridCol w="1778541"/>
                <a:gridCol w="1778541"/>
                <a:gridCol w="1234090"/>
                <a:gridCol w="1197793"/>
                <a:gridCol w="1270386"/>
                <a:gridCol w="1947924"/>
              </a:tblGrid>
              <a:tr h="1945119">
                <a:tc>
                  <a:txBody>
                    <a:bodyPr/>
                    <a:lstStyle/>
                    <a:p>
                      <a:pPr algn="ctr" fontAlgn="ctr"/>
                      <a:r>
                        <a:rPr lang="en-US" sz="2600" b="1" i="1" u="none" strike="noStrike">
                          <a:solidFill>
                            <a:srgbClr val="000000"/>
                          </a:solidFill>
                          <a:effectLst/>
                          <a:latin typeface="Calibri"/>
                        </a:rPr>
                        <a:t>Group</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Vermiculite Start Mass</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Vermiculite End Mass</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Vermiculite Mass Change</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Plant Start Mass</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Plant End Mass</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Plant Mass Change</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600" b="1" i="1" u="none" strike="noStrike">
                          <a:solidFill>
                            <a:srgbClr val="000000"/>
                          </a:solidFill>
                          <a:effectLst/>
                          <a:latin typeface="Calibri"/>
                        </a:rPr>
                        <a:t>Total Change in Mass</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1</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2</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3</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4</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5</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6</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7</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270">
                <a:tc>
                  <a:txBody>
                    <a:bodyPr/>
                    <a:lstStyle/>
                    <a:p>
                      <a:pPr algn="ctr" fontAlgn="ctr"/>
                      <a:r>
                        <a:rPr lang="en-US" sz="2600" b="1" i="1" u="none" strike="noStrike">
                          <a:solidFill>
                            <a:srgbClr val="000000"/>
                          </a:solidFill>
                          <a:effectLst/>
                          <a:latin typeface="Calibri"/>
                        </a:rPr>
                        <a:t>Average</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700" b="0" i="0" u="none" strike="noStrike" dirty="0">
                          <a:solidFill>
                            <a:srgbClr val="000000"/>
                          </a:solidFill>
                          <a:effectLst/>
                          <a:latin typeface="Arial"/>
                        </a:rPr>
                        <a:t> </a:t>
                      </a:r>
                    </a:p>
                  </a:txBody>
                  <a:tcPr marL="11652" marR="11652" marT="116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7444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160380"/>
            <a:ext cx="13003053" cy="1522413"/>
          </a:xfrm>
        </p:spPr>
        <p:txBody>
          <a:bodyPr>
            <a:normAutofit fontScale="90000"/>
          </a:bodyPr>
          <a:lstStyle/>
          <a:p>
            <a:r>
              <a:rPr lang="en-US" dirty="0" smtClean="0"/>
              <a:t>Plant Growth Investigation Sample Data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10011493"/>
              </p:ext>
            </p:extLst>
          </p:nvPr>
        </p:nvGraphicFramePr>
        <p:xfrm>
          <a:off x="208389" y="1549108"/>
          <a:ext cx="14079225" cy="7132316"/>
        </p:xfrm>
        <a:graphic>
          <a:graphicData uri="http://schemas.openxmlformats.org/drawingml/2006/table">
            <a:tbl>
              <a:tblPr/>
              <a:tblGrid>
                <a:gridCol w="2011318"/>
                <a:gridCol w="1774426"/>
                <a:gridCol w="2248209"/>
                <a:gridCol w="2011318"/>
                <a:gridCol w="2011318"/>
                <a:gridCol w="2011318"/>
                <a:gridCol w="2011318"/>
              </a:tblGrid>
              <a:tr h="2046799">
                <a:tc>
                  <a:txBody>
                    <a:bodyPr/>
                    <a:lstStyle/>
                    <a:p>
                      <a:pPr algn="ctr" fontAlgn="b"/>
                      <a:r>
                        <a:rPr lang="en-US" sz="2700" b="1" i="0" u="none" strike="noStrike">
                          <a:solidFill>
                            <a:srgbClr val="000000"/>
                          </a:solidFill>
                          <a:effectLst/>
                          <a:latin typeface="Calibri"/>
                        </a:rPr>
                        <a:t>Trial #</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700" b="1" i="0" u="none" strike="noStrike">
                          <a:solidFill>
                            <a:srgbClr val="000000"/>
                          </a:solidFill>
                          <a:effectLst/>
                          <a:latin typeface="Calibri"/>
                        </a:rPr>
                        <a:t>initial </a:t>
                      </a:r>
                      <a:endParaRPr lang="en-US" sz="2700" b="1" i="0" u="none" strike="noStrike" smtClean="0">
                        <a:solidFill>
                          <a:srgbClr val="000000"/>
                        </a:solidFill>
                        <a:effectLst/>
                        <a:latin typeface="Calibri"/>
                      </a:endParaRPr>
                    </a:p>
                    <a:p>
                      <a:pPr algn="ctr" fontAlgn="b"/>
                      <a:r>
                        <a:rPr lang="en-US" sz="2700" b="1" i="0" u="none" strike="noStrike" smtClean="0">
                          <a:solidFill>
                            <a:srgbClr val="000000"/>
                          </a:solidFill>
                          <a:effectLst/>
                          <a:latin typeface="Calibri"/>
                        </a:rPr>
                        <a:t>mass </a:t>
                      </a:r>
                      <a:r>
                        <a:rPr lang="en-US" sz="2700" b="1" i="0" u="none" strike="noStrike" dirty="0">
                          <a:solidFill>
                            <a:srgbClr val="000000"/>
                          </a:solidFill>
                          <a:effectLst/>
                          <a:latin typeface="Calibri"/>
                        </a:rPr>
                        <a:t>of </a:t>
                      </a:r>
                      <a:r>
                        <a:rPr lang="en-US" sz="2700" b="1" i="0" u="none" strike="noStrike" dirty="0" smtClean="0">
                          <a:solidFill>
                            <a:srgbClr val="000000"/>
                          </a:solidFill>
                          <a:effectLst/>
                          <a:latin typeface="Calibri"/>
                        </a:rPr>
                        <a:t>vermiculite</a:t>
                      </a:r>
                    </a:p>
                    <a:p>
                      <a:pPr algn="ctr" fontAlgn="b"/>
                      <a:r>
                        <a:rPr lang="en-US" sz="2700" b="1" i="0" u="none" strike="noStrike" dirty="0" smtClean="0">
                          <a:solidFill>
                            <a:srgbClr val="000000"/>
                          </a:solidFill>
                          <a:effectLst/>
                          <a:latin typeface="Calibri"/>
                        </a:rPr>
                        <a:t>(</a:t>
                      </a:r>
                      <a:r>
                        <a:rPr lang="en-US" sz="2700" b="1" i="0" u="none" strike="noStrike" dirty="0">
                          <a:solidFill>
                            <a:srgbClr val="000000"/>
                          </a:solidFill>
                          <a:effectLst/>
                          <a:latin typeface="Calibri"/>
                        </a:rPr>
                        <a:t>g)</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700" b="1" i="0" u="none" strike="noStrike" dirty="0">
                          <a:solidFill>
                            <a:srgbClr val="000000"/>
                          </a:solidFill>
                          <a:effectLst/>
                          <a:latin typeface="Calibri"/>
                        </a:rPr>
                        <a:t>initial mass of seeds(g) </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2700" b="1" i="0" u="none" strike="noStrike" dirty="0">
                          <a:solidFill>
                            <a:srgbClr val="000000"/>
                          </a:solidFill>
                          <a:effectLst/>
                          <a:latin typeface="Calibri"/>
                        </a:rPr>
                        <a:t>final dry mass of </a:t>
                      </a:r>
                      <a:r>
                        <a:rPr lang="en-US" sz="2700" b="1" i="0" u="none" strike="noStrike" dirty="0" smtClean="0">
                          <a:solidFill>
                            <a:srgbClr val="000000"/>
                          </a:solidFill>
                          <a:effectLst/>
                          <a:latin typeface="Calibri"/>
                        </a:rPr>
                        <a:t>vermiculite</a:t>
                      </a:r>
                    </a:p>
                    <a:p>
                      <a:pPr algn="ctr" fontAlgn="b"/>
                      <a:r>
                        <a:rPr lang="en-US" sz="2700" b="1" i="0" u="none" strike="noStrike" dirty="0" smtClean="0">
                          <a:solidFill>
                            <a:srgbClr val="000000"/>
                          </a:solidFill>
                          <a:effectLst/>
                          <a:latin typeface="Calibri"/>
                        </a:rPr>
                        <a:t>(</a:t>
                      </a:r>
                      <a:r>
                        <a:rPr lang="en-US" sz="2700" b="1" i="0" u="none" strike="noStrike" dirty="0">
                          <a:solidFill>
                            <a:srgbClr val="000000"/>
                          </a:solidFill>
                          <a:effectLst/>
                          <a:latin typeface="Calibri"/>
                        </a:rPr>
                        <a:t>g)</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2700" b="1" i="0" u="none" strike="noStrike" dirty="0">
                          <a:solidFill>
                            <a:srgbClr val="000000"/>
                          </a:solidFill>
                          <a:effectLst/>
                          <a:latin typeface="Calibri"/>
                        </a:rPr>
                        <a:t>final </a:t>
                      </a:r>
                      <a:endParaRPr lang="en-US" sz="2700" b="1" i="0" u="none" strike="noStrike" dirty="0" smtClean="0">
                        <a:solidFill>
                          <a:srgbClr val="000000"/>
                        </a:solidFill>
                        <a:effectLst/>
                        <a:latin typeface="Calibri"/>
                      </a:endParaRPr>
                    </a:p>
                    <a:p>
                      <a:pPr algn="ctr" fontAlgn="b"/>
                      <a:r>
                        <a:rPr lang="en-US" sz="2700" b="1" i="0" u="none" strike="noStrike" dirty="0" smtClean="0">
                          <a:solidFill>
                            <a:srgbClr val="000000"/>
                          </a:solidFill>
                          <a:effectLst/>
                          <a:latin typeface="Calibri"/>
                        </a:rPr>
                        <a:t>dry </a:t>
                      </a:r>
                      <a:r>
                        <a:rPr lang="en-US" sz="2700" b="1" i="0" u="none" strike="noStrike" dirty="0">
                          <a:solidFill>
                            <a:srgbClr val="000000"/>
                          </a:solidFill>
                          <a:effectLst/>
                          <a:latin typeface="Calibri"/>
                        </a:rPr>
                        <a:t>mass of plants (g)</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2700" b="1" i="0" u="none" strike="noStrike" dirty="0">
                          <a:solidFill>
                            <a:srgbClr val="000000"/>
                          </a:solidFill>
                          <a:effectLst/>
                          <a:latin typeface="Calibri"/>
                        </a:rPr>
                        <a:t>change in mass of vermiculite (g)</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b"/>
                      <a:r>
                        <a:rPr lang="en-US" sz="2700" b="1" i="0" u="none" strike="noStrike" dirty="0">
                          <a:solidFill>
                            <a:srgbClr val="000000"/>
                          </a:solidFill>
                          <a:effectLst/>
                          <a:latin typeface="Calibri"/>
                        </a:rPr>
                        <a:t>change in mass of plant material (g)</a:t>
                      </a:r>
                    </a:p>
                  </a:txBody>
                  <a:tcPr marL="20066" marR="20066" marT="169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722481">
                <a:tc>
                  <a:txBody>
                    <a:bodyPr/>
                    <a:lstStyle/>
                    <a:p>
                      <a:pPr algn="ctr" fontAlgn="b"/>
                      <a:r>
                        <a:rPr lang="en-US" sz="3700" b="0" i="0" u="none" strike="noStrike" dirty="0">
                          <a:solidFill>
                            <a:srgbClr val="000000"/>
                          </a:solidFill>
                          <a:effectLst/>
                          <a:latin typeface="Calibri"/>
                        </a:rPr>
                        <a:t>1</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32.44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0.07</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32.3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0.90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-0.14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0.83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81">
                <a:tc>
                  <a:txBody>
                    <a:bodyPr/>
                    <a:lstStyle/>
                    <a:p>
                      <a:pPr algn="ctr" fontAlgn="b"/>
                      <a:r>
                        <a:rPr lang="en-US" sz="3700" b="0" i="0" u="none" strike="noStrike">
                          <a:solidFill>
                            <a:srgbClr val="000000"/>
                          </a:solidFill>
                          <a:effectLst/>
                          <a:latin typeface="Calibri"/>
                        </a:rPr>
                        <a:t>2</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33.63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0.06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33.3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1.10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-0.33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1.04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81">
                <a:tc>
                  <a:txBody>
                    <a:bodyPr/>
                    <a:lstStyle/>
                    <a:p>
                      <a:pPr algn="ctr" fontAlgn="b"/>
                      <a:r>
                        <a:rPr lang="en-US" sz="3700" b="0" i="0" u="none" strike="noStrike">
                          <a:solidFill>
                            <a:srgbClr val="000000"/>
                          </a:solidFill>
                          <a:effectLst/>
                          <a:latin typeface="Calibri"/>
                        </a:rPr>
                        <a:t>3</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32.78</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0.06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1.20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-0.18</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1.14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81">
                <a:tc>
                  <a:txBody>
                    <a:bodyPr/>
                    <a:lstStyle/>
                    <a:p>
                      <a:pPr algn="ctr" fontAlgn="b"/>
                      <a:r>
                        <a:rPr lang="en-US" sz="3700" b="0" i="0" u="none" strike="noStrike">
                          <a:solidFill>
                            <a:srgbClr val="000000"/>
                          </a:solidFill>
                          <a:effectLst/>
                          <a:latin typeface="Calibri"/>
                        </a:rPr>
                        <a:t>4</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32.51</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0.05</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1.10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-0.21</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1.05</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81">
                <a:tc>
                  <a:txBody>
                    <a:bodyPr/>
                    <a:lstStyle/>
                    <a:p>
                      <a:pPr algn="ctr" fontAlgn="b"/>
                      <a:r>
                        <a:rPr lang="en-US" sz="3700" b="0" i="0" u="none" strike="noStrike">
                          <a:solidFill>
                            <a:srgbClr val="000000"/>
                          </a:solidFill>
                          <a:effectLst/>
                          <a:latin typeface="Calibri"/>
                        </a:rPr>
                        <a:t>5</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33.14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0.06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1.60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-0.54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1.54</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0631">
                <a:tc>
                  <a:txBody>
                    <a:bodyPr/>
                    <a:lstStyle/>
                    <a:p>
                      <a:pPr algn="ctr" fontAlgn="b"/>
                      <a:r>
                        <a:rPr lang="en-US" sz="3700" b="0" i="0" u="none" strike="noStrike">
                          <a:solidFill>
                            <a:srgbClr val="000000"/>
                          </a:solidFill>
                          <a:effectLst/>
                          <a:latin typeface="Calibri"/>
                        </a:rPr>
                        <a:t>6</a:t>
                      </a:r>
                    </a:p>
                  </a:txBody>
                  <a:tcPr marL="20066" marR="20066" marT="1691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32.13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0.05</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32</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0.80</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a:solidFill>
                            <a:srgbClr val="000000"/>
                          </a:solidFill>
                          <a:effectLst/>
                          <a:latin typeface="Calibri"/>
                        </a:rPr>
                        <a:t>-0.13</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3700" b="0" i="0" u="none" strike="noStrike" dirty="0">
                          <a:solidFill>
                            <a:srgbClr val="000000"/>
                          </a:solidFill>
                          <a:effectLst/>
                          <a:latin typeface="Calibri"/>
                        </a:rPr>
                        <a:t>0.75</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2481">
                <a:tc>
                  <a:txBody>
                    <a:bodyPr/>
                    <a:lstStyle/>
                    <a:p>
                      <a:pPr algn="ctr" fontAlgn="b"/>
                      <a:r>
                        <a:rPr lang="en-US" sz="3700" b="1" i="0" u="none" strike="noStrike">
                          <a:solidFill>
                            <a:srgbClr val="000000"/>
                          </a:solidFill>
                          <a:effectLst/>
                          <a:latin typeface="Calibri"/>
                        </a:rPr>
                        <a:t>Average</a:t>
                      </a:r>
                    </a:p>
                  </a:txBody>
                  <a:tcPr marL="20066" marR="20066" marT="169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3700" b="1" i="0" u="none" strike="noStrike">
                        <a:solidFill>
                          <a:srgbClr val="000000"/>
                        </a:solidFill>
                        <a:effectLst/>
                        <a:latin typeface="Calibri"/>
                      </a:endParaRPr>
                    </a:p>
                  </a:txBody>
                  <a:tcPr marL="20066" marR="20066" marT="169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3700" b="1" i="0" u="none" strike="noStrike">
                        <a:solidFill>
                          <a:srgbClr val="000000"/>
                        </a:solidFill>
                        <a:effectLst/>
                        <a:latin typeface="Calibri"/>
                      </a:endParaRPr>
                    </a:p>
                  </a:txBody>
                  <a:tcPr marL="20066" marR="20066" marT="169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3700" b="1" i="0" u="none" strike="noStrike">
                        <a:solidFill>
                          <a:srgbClr val="000000"/>
                        </a:solidFill>
                        <a:effectLst/>
                        <a:latin typeface="Calibri"/>
                      </a:endParaRPr>
                    </a:p>
                  </a:txBody>
                  <a:tcPr marL="20066" marR="20066" marT="1691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3700" b="1" i="0" u="none" strike="noStrike">
                        <a:solidFill>
                          <a:srgbClr val="000000"/>
                        </a:solidFill>
                        <a:effectLst/>
                        <a:latin typeface="Calibri"/>
                      </a:endParaRPr>
                    </a:p>
                  </a:txBody>
                  <a:tcPr marL="20066" marR="20066" marT="16916"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3700" b="1" i="0" u="none" strike="noStrike">
                          <a:solidFill>
                            <a:srgbClr val="000000"/>
                          </a:solidFill>
                          <a:effectLst/>
                          <a:latin typeface="Calibri"/>
                        </a:rPr>
                        <a:t>-0.26</a:t>
                      </a:r>
                    </a:p>
                  </a:txBody>
                  <a:tcPr marL="20066" marR="20066" marT="169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3700" b="1" i="0" u="none" strike="noStrike" dirty="0">
                          <a:solidFill>
                            <a:srgbClr val="000000"/>
                          </a:solidFill>
                          <a:effectLst/>
                          <a:latin typeface="Calibri"/>
                        </a:rPr>
                        <a:t>1.06</a:t>
                      </a:r>
                    </a:p>
                  </a:txBody>
                  <a:tcPr marL="20066" marR="20066" marT="1691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7066417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93379"/>
            <a:ext cx="13003053" cy="933753"/>
          </a:xfrm>
        </p:spPr>
        <p:txBody>
          <a:bodyPr>
            <a:normAutofit fontScale="90000"/>
          </a:bodyPr>
          <a:lstStyle/>
          <a:p>
            <a:r>
              <a:rPr lang="en-US" dirty="0" smtClean="0"/>
              <a:t>Sample Data</a:t>
            </a:r>
            <a:endParaRPr lang="en-US" dirty="0"/>
          </a:p>
        </p:txBody>
      </p:sp>
      <p:pic>
        <p:nvPicPr>
          <p:cNvPr id="6" name="Picture 5"/>
          <p:cNvPicPr>
            <a:picLocks noChangeAspect="1"/>
          </p:cNvPicPr>
          <p:nvPr/>
        </p:nvPicPr>
        <p:blipFill>
          <a:blip r:embed="rId3"/>
          <a:stretch>
            <a:fillRect/>
          </a:stretch>
        </p:blipFill>
        <p:spPr>
          <a:xfrm>
            <a:off x="1961072" y="1342022"/>
            <a:ext cx="10206653" cy="7493653"/>
          </a:xfrm>
          <a:prstGeom prst="rect">
            <a:avLst/>
          </a:prstGeom>
        </p:spPr>
      </p:pic>
    </p:spTree>
    <p:extLst>
      <p:ext uri="{BB962C8B-B14F-4D97-AF65-F5344CB8AC3E}">
        <p14:creationId xmlns:p14="http://schemas.microsoft.com/office/powerpoint/2010/main" val="2147494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90" y="161371"/>
            <a:ext cx="12280662" cy="488830"/>
          </a:xfrm>
        </p:spPr>
        <p:txBody>
          <a:bodyPr>
            <a:noAutofit/>
          </a:bodyPr>
          <a:lstStyle/>
          <a:p>
            <a:r>
              <a:rPr lang="en-US" sz="2400" b="1" dirty="0"/>
              <a:t>What happens when a plant grows?</a:t>
            </a:r>
          </a:p>
        </p:txBody>
      </p:sp>
      <p:sp>
        <p:nvSpPr>
          <p:cNvPr id="3" name="Subtitle 2"/>
          <p:cNvSpPr>
            <a:spLocks noGrp="1"/>
          </p:cNvSpPr>
          <p:nvPr>
            <p:ph type="subTitle" idx="1"/>
          </p:nvPr>
        </p:nvSpPr>
        <p:spPr>
          <a:xfrm>
            <a:off x="846647" y="6068283"/>
            <a:ext cx="12609022" cy="539224"/>
          </a:xfrm>
        </p:spPr>
        <p:txBody>
          <a:bodyPr>
            <a:noAutofit/>
          </a:bodyPr>
          <a:lstStyle/>
          <a:p>
            <a:r>
              <a:rPr lang="en-US" sz="1800" dirty="0">
                <a:solidFill>
                  <a:schemeClr val="tx1"/>
                </a:solidFill>
              </a:rPr>
              <a:t>Remember: </a:t>
            </a:r>
            <a:r>
              <a:rPr lang="en-US" sz="1800" b="1" dirty="0">
                <a:solidFill>
                  <a:schemeClr val="tx1"/>
                </a:solidFill>
              </a:rPr>
              <a:t>Atoms last foreve</a:t>
            </a:r>
            <a:r>
              <a:rPr lang="en-US" sz="1800" dirty="0">
                <a:solidFill>
                  <a:schemeClr val="tx1"/>
                </a:solidFill>
              </a:rPr>
              <a:t>r (so you can rearrange atoms into new molecules, but can’t add or subtract atoms)</a:t>
            </a:r>
            <a:endParaRPr lang="en-US" sz="1800" b="1" dirty="0">
              <a:solidFill>
                <a:schemeClr val="tx1"/>
              </a:solidFill>
            </a:endParaRPr>
          </a:p>
        </p:txBody>
      </p:sp>
      <p:grpSp>
        <p:nvGrpSpPr>
          <p:cNvPr id="5" name="Group 4"/>
          <p:cNvGrpSpPr/>
          <p:nvPr/>
        </p:nvGrpSpPr>
        <p:grpSpPr>
          <a:xfrm>
            <a:off x="453564" y="626964"/>
            <a:ext cx="6516172" cy="5390868"/>
            <a:chOff x="453562" y="626962"/>
            <a:chExt cx="6516173" cy="5390868"/>
          </a:xfrm>
        </p:grpSpPr>
        <p:sp>
          <p:nvSpPr>
            <p:cNvPr id="4" name="Rounded Rectangle 3"/>
            <p:cNvSpPr/>
            <p:nvPr/>
          </p:nvSpPr>
          <p:spPr>
            <a:xfrm>
              <a:off x="453562" y="626962"/>
              <a:ext cx="6516173" cy="5390868"/>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944224" y="5224128"/>
              <a:ext cx="5503280" cy="646331"/>
            </a:xfrm>
            <a:prstGeom prst="rect">
              <a:avLst/>
            </a:prstGeom>
            <a:noFill/>
          </p:spPr>
          <p:txBody>
            <a:bodyPr wrap="none" rtlCol="0">
              <a:spAutoFit/>
            </a:bodyPr>
            <a:lstStyle/>
            <a:p>
              <a:pPr algn="ctr"/>
              <a:r>
                <a:rPr lang="en-US" sz="1800" dirty="0"/>
                <a:t>What molecules are carbon atoms in before the change? </a:t>
              </a:r>
              <a:br>
                <a:rPr lang="en-US" sz="1800" dirty="0"/>
              </a:br>
              <a:r>
                <a:rPr lang="en-US" sz="1800" dirty="0"/>
                <a:t>What other molecules are involved?</a:t>
              </a:r>
            </a:p>
          </p:txBody>
        </p:sp>
        <p:sp>
          <p:nvSpPr>
            <p:cNvPr id="14" name="TextBox 13"/>
            <p:cNvSpPr txBox="1"/>
            <p:nvPr/>
          </p:nvSpPr>
          <p:spPr>
            <a:xfrm>
              <a:off x="2434109" y="2706514"/>
              <a:ext cx="3177710" cy="369332"/>
            </a:xfrm>
            <a:prstGeom prst="rect">
              <a:avLst/>
            </a:prstGeom>
            <a:noFill/>
          </p:spPr>
          <p:txBody>
            <a:bodyPr wrap="none" rtlCol="0">
              <a:spAutoFit/>
            </a:bodyPr>
            <a:lstStyle/>
            <a:p>
              <a:r>
                <a:rPr lang="en-US" sz="1800" dirty="0"/>
                <a:t>Where are atoms moving from?</a:t>
              </a:r>
            </a:p>
          </p:txBody>
        </p:sp>
      </p:grpSp>
      <p:grpSp>
        <p:nvGrpSpPr>
          <p:cNvPr id="23" name="Group 22"/>
          <p:cNvGrpSpPr/>
          <p:nvPr/>
        </p:nvGrpSpPr>
        <p:grpSpPr>
          <a:xfrm>
            <a:off x="7287235" y="650200"/>
            <a:ext cx="6516172" cy="5390868"/>
            <a:chOff x="453562" y="626962"/>
            <a:chExt cx="6516173" cy="5390868"/>
          </a:xfrm>
        </p:grpSpPr>
        <p:sp>
          <p:nvSpPr>
            <p:cNvPr id="24" name="Rounded Rectangle 23"/>
            <p:cNvSpPr/>
            <p:nvPr/>
          </p:nvSpPr>
          <p:spPr>
            <a:xfrm>
              <a:off x="453562" y="626962"/>
              <a:ext cx="6516173" cy="5390868"/>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032029" y="5224128"/>
              <a:ext cx="5327676" cy="646331"/>
            </a:xfrm>
            <a:prstGeom prst="rect">
              <a:avLst/>
            </a:prstGeom>
            <a:noFill/>
          </p:spPr>
          <p:txBody>
            <a:bodyPr wrap="none" rtlCol="0">
              <a:spAutoFit/>
            </a:bodyPr>
            <a:lstStyle/>
            <a:p>
              <a:pPr algn="ctr"/>
              <a:r>
                <a:rPr lang="en-US" sz="1800" dirty="0"/>
                <a:t>What molecules are carbon atoms in after the change? </a:t>
              </a:r>
              <a:br>
                <a:rPr lang="en-US" sz="1800" dirty="0"/>
              </a:br>
              <a:r>
                <a:rPr lang="en-US" sz="1800" dirty="0"/>
                <a:t>What other molecules are involved?</a:t>
              </a:r>
            </a:p>
          </p:txBody>
        </p:sp>
        <p:sp>
          <p:nvSpPr>
            <p:cNvPr id="27" name="TextBox 26"/>
            <p:cNvSpPr txBox="1"/>
            <p:nvPr/>
          </p:nvSpPr>
          <p:spPr>
            <a:xfrm>
              <a:off x="2434107" y="2706514"/>
              <a:ext cx="2919715" cy="369332"/>
            </a:xfrm>
            <a:prstGeom prst="rect">
              <a:avLst/>
            </a:prstGeom>
            <a:noFill/>
          </p:spPr>
          <p:txBody>
            <a:bodyPr wrap="none" rtlCol="0">
              <a:spAutoFit/>
            </a:bodyPr>
            <a:lstStyle/>
            <a:p>
              <a:r>
                <a:rPr lang="en-US" sz="1800" dirty="0"/>
                <a:t>Where are atoms moving to?</a:t>
              </a:r>
            </a:p>
          </p:txBody>
        </p:sp>
      </p:grpSp>
      <p:sp>
        <p:nvSpPr>
          <p:cNvPr id="8" name="AutoShape 2"/>
          <p:cNvSpPr>
            <a:spLocks noChangeArrowheads="1"/>
          </p:cNvSpPr>
          <p:nvPr/>
        </p:nvSpPr>
        <p:spPr bwMode="auto">
          <a:xfrm>
            <a:off x="6390900" y="2097910"/>
            <a:ext cx="1801955" cy="2249257"/>
          </a:xfrm>
          <a:prstGeom prst="rightArrow">
            <a:avLst>
              <a:gd name="adj1" fmla="val 65892"/>
              <a:gd name="adj2" fmla="val 38321"/>
            </a:avLst>
          </a:prstGeom>
          <a:solidFill>
            <a:schemeClr val="bg1"/>
          </a:solidFill>
          <a:ln w="76200">
            <a:solidFill>
              <a:schemeClr val="tx1"/>
            </a:solidFill>
            <a:round/>
            <a:headEnd/>
            <a:tailEnd/>
          </a:ln>
        </p:spPr>
        <p:txBody>
          <a:bodyPr lIns="91412" tIns="45707" rIns="91412" bIns="45707">
            <a:prstTxWarp prst="textNoShape">
              <a:avLst/>
            </a:prstTxWarp>
          </a:bodyPr>
          <a:lstStyle/>
          <a:p>
            <a:endParaRPr lang="en-US">
              <a:solidFill>
                <a:srgbClr val="000000"/>
              </a:solidFill>
            </a:endParaRPr>
          </a:p>
        </p:txBody>
      </p:sp>
      <p:sp>
        <p:nvSpPr>
          <p:cNvPr id="9" name="TextBox 8"/>
          <p:cNvSpPr txBox="1"/>
          <p:nvPr/>
        </p:nvSpPr>
        <p:spPr>
          <a:xfrm>
            <a:off x="6359921" y="3455580"/>
            <a:ext cx="1592747" cy="338528"/>
          </a:xfrm>
          <a:prstGeom prst="rect">
            <a:avLst/>
          </a:prstGeom>
          <a:noFill/>
        </p:spPr>
        <p:txBody>
          <a:bodyPr wrap="none" lIns="91412" tIns="45707" rIns="91412" bIns="45707" rtlCol="0">
            <a:spAutoFit/>
          </a:bodyPr>
          <a:lstStyle/>
          <a:p>
            <a:r>
              <a:rPr lang="en-US" sz="1600" dirty="0"/>
              <a:t>Chemical change</a:t>
            </a:r>
          </a:p>
        </p:txBody>
      </p:sp>
    </p:spTree>
    <p:extLst>
      <p:ext uri="{BB962C8B-B14F-4D97-AF65-F5344CB8AC3E}">
        <p14:creationId xmlns:p14="http://schemas.microsoft.com/office/powerpoint/2010/main" val="221426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90" y="161371"/>
            <a:ext cx="12280662" cy="488830"/>
          </a:xfrm>
        </p:spPr>
        <p:txBody>
          <a:bodyPr>
            <a:noAutofit/>
          </a:bodyPr>
          <a:lstStyle/>
          <a:p>
            <a:r>
              <a:rPr lang="en-US" sz="2400" b="1" dirty="0"/>
              <a:t>How does a plant gain mass?</a:t>
            </a:r>
          </a:p>
        </p:txBody>
      </p:sp>
      <p:sp>
        <p:nvSpPr>
          <p:cNvPr id="3" name="Subtitle 2"/>
          <p:cNvSpPr>
            <a:spLocks noGrp="1"/>
          </p:cNvSpPr>
          <p:nvPr>
            <p:ph type="subTitle" idx="1"/>
          </p:nvPr>
        </p:nvSpPr>
        <p:spPr>
          <a:xfrm>
            <a:off x="967599" y="8427004"/>
            <a:ext cx="12609022" cy="539224"/>
          </a:xfrm>
        </p:spPr>
        <p:txBody>
          <a:bodyPr>
            <a:noAutofit/>
          </a:bodyPr>
          <a:lstStyle/>
          <a:p>
            <a:r>
              <a:rPr lang="en-US" sz="1800" dirty="0">
                <a:solidFill>
                  <a:schemeClr val="tx1"/>
                </a:solidFill>
              </a:rPr>
              <a:t>Remember: </a:t>
            </a:r>
            <a:r>
              <a:rPr lang="en-US" sz="1800" b="1" dirty="0">
                <a:solidFill>
                  <a:schemeClr val="tx1"/>
                </a:solidFill>
              </a:rPr>
              <a:t>Atoms last foreve</a:t>
            </a:r>
            <a:r>
              <a:rPr lang="en-US" sz="1800" dirty="0">
                <a:solidFill>
                  <a:schemeClr val="tx1"/>
                </a:solidFill>
              </a:rPr>
              <a:t>r (so you can rearrange atoms into new molecules, but can’t add or subtract atoms)</a:t>
            </a:r>
            <a:br>
              <a:rPr lang="en-US" sz="1800" dirty="0">
                <a:solidFill>
                  <a:schemeClr val="tx1"/>
                </a:solidFill>
              </a:rPr>
            </a:br>
            <a:r>
              <a:rPr lang="en-US" sz="1800" b="1" dirty="0">
                <a:solidFill>
                  <a:schemeClr val="tx1"/>
                </a:solidFill>
              </a:rPr>
              <a:t>Energy lasts forever </a:t>
            </a:r>
            <a:r>
              <a:rPr lang="en-US" sz="1800" dirty="0">
                <a:solidFill>
                  <a:schemeClr val="tx1"/>
                </a:solidFill>
              </a:rPr>
              <a:t>(so you can change forms of energy, but energy units can’t appear or go away)</a:t>
            </a:r>
            <a:endParaRPr lang="en-US" sz="1800" b="1" dirty="0">
              <a:solidFill>
                <a:schemeClr val="tx1"/>
              </a:solidFill>
            </a:endParaRPr>
          </a:p>
        </p:txBody>
      </p:sp>
      <p:grpSp>
        <p:nvGrpSpPr>
          <p:cNvPr id="15" name="Group 14"/>
          <p:cNvGrpSpPr/>
          <p:nvPr/>
        </p:nvGrpSpPr>
        <p:grpSpPr>
          <a:xfrm>
            <a:off x="453564" y="650201"/>
            <a:ext cx="6516172" cy="7776805"/>
            <a:chOff x="453562" y="650198"/>
            <a:chExt cx="6516173" cy="7776805"/>
          </a:xfrm>
        </p:grpSpPr>
        <p:sp>
          <p:nvSpPr>
            <p:cNvPr id="4" name="Rounded Rectangle 3"/>
            <p:cNvSpPr/>
            <p:nvPr/>
          </p:nvSpPr>
          <p:spPr>
            <a:xfrm>
              <a:off x="453562" y="650198"/>
              <a:ext cx="6516173"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025890" y="8013695"/>
              <a:ext cx="4229419" cy="369332"/>
            </a:xfrm>
            <a:prstGeom prst="rect">
              <a:avLst/>
            </a:prstGeom>
            <a:noFill/>
          </p:spPr>
          <p:txBody>
            <a:bodyPr wrap="none" rtlCol="0">
              <a:spAutoFit/>
            </a:bodyPr>
            <a:lstStyle/>
            <a:p>
              <a:r>
                <a:rPr lang="en-US" sz="1800" dirty="0"/>
                <a:t>What forms of energy are in the reactants?</a:t>
              </a:r>
            </a:p>
          </p:txBody>
        </p:sp>
        <p:cxnSp>
          <p:nvCxnSpPr>
            <p:cNvPr id="11" name="Straight Connector 10"/>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53562" y="5862820"/>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944224" y="5224128"/>
              <a:ext cx="5503280" cy="646331"/>
            </a:xfrm>
            <a:prstGeom prst="rect">
              <a:avLst/>
            </a:prstGeom>
            <a:noFill/>
          </p:spPr>
          <p:txBody>
            <a:bodyPr wrap="none" rtlCol="0">
              <a:spAutoFit/>
            </a:bodyPr>
            <a:lstStyle/>
            <a:p>
              <a:pPr algn="ctr"/>
              <a:r>
                <a:rPr lang="en-US" sz="1800" dirty="0"/>
                <a:t>What molecules are carbon atoms in before the change? </a:t>
              </a:r>
              <a:br>
                <a:rPr lang="en-US" sz="1800" dirty="0"/>
              </a:br>
              <a:r>
                <a:rPr lang="en-US" sz="1800" dirty="0"/>
                <a:t>What other molecules are involved?</a:t>
              </a:r>
            </a:p>
          </p:txBody>
        </p:sp>
        <p:sp>
          <p:nvSpPr>
            <p:cNvPr id="14" name="TextBox 13"/>
            <p:cNvSpPr txBox="1"/>
            <p:nvPr/>
          </p:nvSpPr>
          <p:spPr>
            <a:xfrm>
              <a:off x="2434109" y="2706514"/>
              <a:ext cx="3177710" cy="369332"/>
            </a:xfrm>
            <a:prstGeom prst="rect">
              <a:avLst/>
            </a:prstGeom>
            <a:noFill/>
          </p:spPr>
          <p:txBody>
            <a:bodyPr wrap="none" rtlCol="0">
              <a:spAutoFit/>
            </a:bodyPr>
            <a:lstStyle/>
            <a:p>
              <a:r>
                <a:rPr lang="en-US" sz="1800" dirty="0"/>
                <a:t>Where are atoms moving from?</a:t>
              </a:r>
            </a:p>
          </p:txBody>
        </p:sp>
      </p:grpSp>
      <p:grpSp>
        <p:nvGrpSpPr>
          <p:cNvPr id="16" name="Group 15"/>
          <p:cNvGrpSpPr/>
          <p:nvPr/>
        </p:nvGrpSpPr>
        <p:grpSpPr>
          <a:xfrm>
            <a:off x="7362827" y="655819"/>
            <a:ext cx="6516172" cy="7776805"/>
            <a:chOff x="453562" y="650198"/>
            <a:chExt cx="6516173" cy="7776805"/>
          </a:xfrm>
        </p:grpSpPr>
        <p:sp>
          <p:nvSpPr>
            <p:cNvPr id="17" name="Rounded Rectangle 16"/>
            <p:cNvSpPr/>
            <p:nvPr/>
          </p:nvSpPr>
          <p:spPr>
            <a:xfrm>
              <a:off x="453562" y="650198"/>
              <a:ext cx="6516173"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2025890" y="8028816"/>
              <a:ext cx="4180390" cy="369332"/>
            </a:xfrm>
            <a:prstGeom prst="rect">
              <a:avLst/>
            </a:prstGeom>
            <a:noFill/>
          </p:spPr>
          <p:txBody>
            <a:bodyPr wrap="none" rtlCol="0">
              <a:spAutoFit/>
            </a:bodyPr>
            <a:lstStyle/>
            <a:p>
              <a:r>
                <a:rPr lang="en-US" sz="1800" dirty="0"/>
                <a:t>What forms of energy are in the products?</a:t>
              </a:r>
            </a:p>
          </p:txBody>
        </p:sp>
        <p:cxnSp>
          <p:nvCxnSpPr>
            <p:cNvPr id="19" name="Straight Connector 18"/>
            <p:cNvCxnSpPr/>
            <p:nvPr/>
          </p:nvCxnSpPr>
          <p:spPr>
            <a:xfrm>
              <a:off x="453562" y="3156308"/>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53562" y="5862820"/>
              <a:ext cx="6516173" cy="0"/>
            </a:xfrm>
            <a:prstGeom prst="line">
              <a:avLst/>
            </a:prstGeom>
            <a:ln>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032029" y="5224128"/>
              <a:ext cx="5327676" cy="646331"/>
            </a:xfrm>
            <a:prstGeom prst="rect">
              <a:avLst/>
            </a:prstGeom>
            <a:noFill/>
          </p:spPr>
          <p:txBody>
            <a:bodyPr wrap="none" rtlCol="0">
              <a:spAutoFit/>
            </a:bodyPr>
            <a:lstStyle/>
            <a:p>
              <a:pPr algn="ctr"/>
              <a:r>
                <a:rPr lang="en-US" sz="1800" dirty="0"/>
                <a:t>What molecules are carbon atoms in after the change? </a:t>
              </a:r>
              <a:br>
                <a:rPr lang="en-US" sz="1800" dirty="0"/>
              </a:br>
              <a:r>
                <a:rPr lang="en-US" sz="1800" dirty="0"/>
                <a:t>What other molecules are produced?</a:t>
              </a:r>
            </a:p>
          </p:txBody>
        </p:sp>
        <p:sp>
          <p:nvSpPr>
            <p:cNvPr id="22" name="TextBox 21"/>
            <p:cNvSpPr txBox="1"/>
            <p:nvPr/>
          </p:nvSpPr>
          <p:spPr>
            <a:xfrm>
              <a:off x="2434107" y="2706514"/>
              <a:ext cx="2919715" cy="369332"/>
            </a:xfrm>
            <a:prstGeom prst="rect">
              <a:avLst/>
            </a:prstGeom>
            <a:noFill/>
          </p:spPr>
          <p:txBody>
            <a:bodyPr wrap="none" rtlCol="0">
              <a:spAutoFit/>
            </a:bodyPr>
            <a:lstStyle/>
            <a:p>
              <a:r>
                <a:rPr lang="en-US" sz="1800" dirty="0"/>
                <a:t>Where are atoms moving to?</a:t>
              </a:r>
            </a:p>
          </p:txBody>
        </p:sp>
      </p:grpSp>
      <p:sp>
        <p:nvSpPr>
          <p:cNvPr id="8" name="AutoShape 2"/>
          <p:cNvSpPr>
            <a:spLocks noChangeArrowheads="1"/>
          </p:cNvSpPr>
          <p:nvPr/>
        </p:nvSpPr>
        <p:spPr bwMode="auto">
          <a:xfrm>
            <a:off x="6390900" y="3156310"/>
            <a:ext cx="1801955" cy="2249257"/>
          </a:xfrm>
          <a:prstGeom prst="rightArrow">
            <a:avLst>
              <a:gd name="adj1" fmla="val 65892"/>
              <a:gd name="adj2" fmla="val 38321"/>
            </a:avLst>
          </a:prstGeom>
          <a:solidFill>
            <a:schemeClr val="bg1"/>
          </a:solidFill>
          <a:ln w="76200">
            <a:solidFill>
              <a:schemeClr val="tx1"/>
            </a:solidFill>
            <a:round/>
            <a:headEnd/>
            <a:tailEnd/>
          </a:ln>
        </p:spPr>
        <p:txBody>
          <a:bodyPr lIns="91412" tIns="45707" rIns="91412" bIns="45707">
            <a:prstTxWarp prst="textNoShape">
              <a:avLst/>
            </a:prstTxWarp>
          </a:bodyPr>
          <a:lstStyle/>
          <a:p>
            <a:endParaRPr lang="en-US">
              <a:solidFill>
                <a:srgbClr val="000000"/>
              </a:solidFill>
            </a:endParaRPr>
          </a:p>
        </p:txBody>
      </p:sp>
      <p:sp>
        <p:nvSpPr>
          <p:cNvPr id="9" name="TextBox 8"/>
          <p:cNvSpPr txBox="1"/>
          <p:nvPr/>
        </p:nvSpPr>
        <p:spPr>
          <a:xfrm>
            <a:off x="6359921" y="4544222"/>
            <a:ext cx="1592747" cy="338528"/>
          </a:xfrm>
          <a:prstGeom prst="rect">
            <a:avLst/>
          </a:prstGeom>
          <a:noFill/>
        </p:spPr>
        <p:txBody>
          <a:bodyPr wrap="none" lIns="91412" tIns="45707" rIns="91412" bIns="45707" rtlCol="0">
            <a:spAutoFit/>
          </a:bodyPr>
          <a:lstStyle/>
          <a:p>
            <a:r>
              <a:rPr lang="en-US" sz="1600" dirty="0"/>
              <a:t>Chemical change</a:t>
            </a:r>
          </a:p>
        </p:txBody>
      </p:sp>
    </p:spTree>
    <p:extLst>
      <p:ext uri="{BB962C8B-B14F-4D97-AF65-F5344CB8AC3E}">
        <p14:creationId xmlns:p14="http://schemas.microsoft.com/office/powerpoint/2010/main" val="27145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47140"/>
            <a:ext cx="13003053" cy="655016"/>
          </a:xfrm>
        </p:spPr>
        <p:txBody>
          <a:bodyPr>
            <a:noAutofit/>
          </a:bodyPr>
          <a:lstStyle/>
          <a:p>
            <a:r>
              <a:rPr lang="en-US" sz="3500" b="1" dirty="0" smtClean="0"/>
              <a:t>Class Data for What is Photosynthesis Activity (Lesson 2)</a:t>
            </a:r>
            <a:endParaRPr lang="en-US" sz="35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1039757"/>
              </p:ext>
            </p:extLst>
          </p:nvPr>
        </p:nvGraphicFramePr>
        <p:xfrm>
          <a:off x="317480" y="1646836"/>
          <a:ext cx="13864423" cy="7206721"/>
        </p:xfrm>
        <a:graphic>
          <a:graphicData uri="http://schemas.openxmlformats.org/drawingml/2006/table">
            <a:tbl>
              <a:tblPr/>
              <a:tblGrid>
                <a:gridCol w="2166708"/>
                <a:gridCol w="2216804"/>
                <a:gridCol w="2454767"/>
                <a:gridCol w="2692729"/>
                <a:gridCol w="2266902"/>
                <a:gridCol w="2066513"/>
              </a:tblGrid>
              <a:tr h="1566909">
                <a:tc gridSpan="4">
                  <a:txBody>
                    <a:bodyPr/>
                    <a:lstStyle/>
                    <a:p>
                      <a:pPr algn="ctr" fontAlgn="ctr"/>
                      <a:r>
                        <a:rPr lang="en-US" sz="2600" b="1" i="1" u="none" strike="noStrike">
                          <a:solidFill>
                            <a:srgbClr val="000000"/>
                          </a:solidFill>
                          <a:effectLst/>
                          <a:latin typeface="Calibri"/>
                        </a:rPr>
                        <a:t>Aquatic Plants in the Light</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fontAlgn="ctr"/>
                      <a:r>
                        <a:rPr lang="en-US" sz="2600" b="1" i="0" u="none" strike="noStrike">
                          <a:solidFill>
                            <a:srgbClr val="000000"/>
                          </a:solidFill>
                          <a:effectLst/>
                          <a:latin typeface="Calibri"/>
                        </a:rPr>
                        <a:t>Observations of Color Change</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2600" b="0" i="0" u="none" strike="noStrike">
                          <a:solidFill>
                            <a:srgbClr val="000000"/>
                          </a:solidFill>
                          <a:effectLst/>
                          <a:latin typeface="Calibri"/>
                        </a:rPr>
                        <a:t>Conclusions based on Observations (What happened?)</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3455">
                <a:tc gridSpan="2">
                  <a:txBody>
                    <a:bodyPr/>
                    <a:lstStyle/>
                    <a:p>
                      <a:pPr algn="ctr" fontAlgn="ctr"/>
                      <a:r>
                        <a:rPr lang="en-US" sz="2600" b="0" i="0" u="none" strike="noStrike">
                          <a:solidFill>
                            <a:srgbClr val="000000"/>
                          </a:solidFill>
                          <a:effectLst/>
                          <a:latin typeface="Calibri"/>
                        </a:rPr>
                        <a:t>Test Tube With Plant</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2600" b="0" i="0" u="none" strike="noStrike">
                          <a:solidFill>
                            <a:srgbClr val="000000"/>
                          </a:solidFill>
                          <a:effectLst/>
                          <a:latin typeface="Calibri"/>
                        </a:rPr>
                        <a:t>Control</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r>
              <a:tr h="1121416">
                <a:tc>
                  <a:txBody>
                    <a:bodyPr/>
                    <a:lstStyle/>
                    <a:p>
                      <a:pPr algn="ctr" fontAlgn="ctr"/>
                      <a:r>
                        <a:rPr lang="en-US" sz="2600" b="0" i="0" u="none" strike="noStrike">
                          <a:solidFill>
                            <a:srgbClr val="000000"/>
                          </a:solidFill>
                          <a:effectLst/>
                          <a:latin typeface="Calibri"/>
                        </a:rPr>
                        <a:t>Start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End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Start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End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b"/>
                      <a:r>
                        <a:rPr lang="en-US" sz="1100" b="0" i="0" u="none" strike="noStrike">
                          <a:solidFill>
                            <a:srgbClr val="000000"/>
                          </a:solidFill>
                          <a:effectLst/>
                          <a:latin typeface="Calibri"/>
                        </a:rPr>
                        <a:t> </a:t>
                      </a:r>
                    </a:p>
                  </a:txBody>
                  <a:tcPr marL="11746" marR="11746" marT="11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b"/>
                      <a:r>
                        <a:rPr lang="en-US" sz="1100" b="0" i="0" u="none" strike="noStrike">
                          <a:solidFill>
                            <a:srgbClr val="000000"/>
                          </a:solidFill>
                          <a:effectLst/>
                          <a:latin typeface="Calibri"/>
                        </a:rPr>
                        <a:t> </a:t>
                      </a:r>
                    </a:p>
                  </a:txBody>
                  <a:tcPr marL="11746" marR="11746" marT="11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Yellow</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700" b="0" i="0" u="none" strike="noStrike" dirty="0">
                          <a:solidFill>
                            <a:srgbClr val="000000"/>
                          </a:solidFill>
                          <a:effectLst/>
                          <a:latin typeface="Arial"/>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69659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47140"/>
            <a:ext cx="13003053" cy="655016"/>
          </a:xfrm>
        </p:spPr>
        <p:txBody>
          <a:bodyPr>
            <a:noAutofit/>
          </a:bodyPr>
          <a:lstStyle/>
          <a:p>
            <a:r>
              <a:rPr lang="en-US" sz="3500" b="1" dirty="0" smtClean="0"/>
              <a:t>Class Data for What is Respiration Activity (Lesson 4)</a:t>
            </a:r>
            <a:endParaRPr lang="en-US" sz="35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57692629"/>
              </p:ext>
            </p:extLst>
          </p:nvPr>
        </p:nvGraphicFramePr>
        <p:xfrm>
          <a:off x="317480" y="1646836"/>
          <a:ext cx="13864423" cy="7206721"/>
        </p:xfrm>
        <a:graphic>
          <a:graphicData uri="http://schemas.openxmlformats.org/drawingml/2006/table">
            <a:tbl>
              <a:tblPr/>
              <a:tblGrid>
                <a:gridCol w="2166708"/>
                <a:gridCol w="2216804"/>
                <a:gridCol w="2454767"/>
                <a:gridCol w="2692729"/>
                <a:gridCol w="2266902"/>
                <a:gridCol w="2066513"/>
              </a:tblGrid>
              <a:tr h="1566909">
                <a:tc gridSpan="4">
                  <a:txBody>
                    <a:bodyPr/>
                    <a:lstStyle/>
                    <a:p>
                      <a:pPr algn="ctr" fontAlgn="ctr"/>
                      <a:r>
                        <a:rPr lang="en-US" sz="2600" b="1" i="1" u="none" strike="noStrike" dirty="0">
                          <a:solidFill>
                            <a:srgbClr val="000000"/>
                          </a:solidFill>
                          <a:effectLst/>
                          <a:latin typeface="Calibri"/>
                        </a:rPr>
                        <a:t>Aquatic Plants in </a:t>
                      </a:r>
                      <a:r>
                        <a:rPr lang="en-US" sz="2600" b="1" i="1" u="none" strike="noStrike">
                          <a:solidFill>
                            <a:srgbClr val="000000"/>
                          </a:solidFill>
                          <a:effectLst/>
                          <a:latin typeface="Calibri"/>
                        </a:rPr>
                        <a:t>the </a:t>
                      </a:r>
                      <a:r>
                        <a:rPr lang="en-US" sz="2600" b="1" i="1" u="none" strike="noStrike" smtClean="0">
                          <a:solidFill>
                            <a:srgbClr val="000000"/>
                          </a:solidFill>
                          <a:effectLst/>
                          <a:latin typeface="Calibri"/>
                        </a:rPr>
                        <a:t>Dark</a:t>
                      </a:r>
                      <a:endParaRPr lang="en-US" sz="2600" b="1" i="1"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fontAlgn="ctr"/>
                      <a:r>
                        <a:rPr lang="en-US" sz="2600" b="1" i="0" u="none" strike="noStrike">
                          <a:solidFill>
                            <a:srgbClr val="000000"/>
                          </a:solidFill>
                          <a:effectLst/>
                          <a:latin typeface="Calibri"/>
                        </a:rPr>
                        <a:t>Observations of Color Change</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2600" b="0" i="0" u="none" strike="noStrike">
                          <a:solidFill>
                            <a:srgbClr val="000000"/>
                          </a:solidFill>
                          <a:effectLst/>
                          <a:latin typeface="Calibri"/>
                        </a:rPr>
                        <a:t>Conclusions based on Observations (What happened?)</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3455">
                <a:tc gridSpan="2">
                  <a:txBody>
                    <a:bodyPr/>
                    <a:lstStyle/>
                    <a:p>
                      <a:pPr algn="ctr" fontAlgn="ctr"/>
                      <a:r>
                        <a:rPr lang="en-US" sz="2600" b="0" i="0" u="none" strike="noStrike">
                          <a:solidFill>
                            <a:srgbClr val="000000"/>
                          </a:solidFill>
                          <a:effectLst/>
                          <a:latin typeface="Calibri"/>
                        </a:rPr>
                        <a:t>Test Tube With Plant</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2600" b="0" i="0" u="none" strike="noStrike">
                          <a:solidFill>
                            <a:srgbClr val="000000"/>
                          </a:solidFill>
                          <a:effectLst/>
                          <a:latin typeface="Calibri"/>
                        </a:rPr>
                        <a:t>Control</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r>
              <a:tr h="1121416">
                <a:tc>
                  <a:txBody>
                    <a:bodyPr/>
                    <a:lstStyle/>
                    <a:p>
                      <a:pPr algn="ctr" fontAlgn="ctr"/>
                      <a:r>
                        <a:rPr lang="en-US" sz="2600" b="0" i="0" u="none" strike="noStrike">
                          <a:solidFill>
                            <a:srgbClr val="000000"/>
                          </a:solidFill>
                          <a:effectLst/>
                          <a:latin typeface="Calibri"/>
                        </a:rPr>
                        <a:t>Start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End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Start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End BTB Color</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Calibri"/>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b"/>
                      <a:r>
                        <a:rPr lang="en-US" sz="1100" b="0" i="0" u="none" strike="noStrike">
                          <a:solidFill>
                            <a:srgbClr val="000000"/>
                          </a:solidFill>
                          <a:effectLst/>
                          <a:latin typeface="Calibri"/>
                        </a:rPr>
                        <a:t> </a:t>
                      </a:r>
                    </a:p>
                  </a:txBody>
                  <a:tcPr marL="11746" marR="11746" marT="11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b"/>
                      <a:r>
                        <a:rPr lang="en-US" sz="1100" b="0" i="0" u="none" strike="noStrike">
                          <a:solidFill>
                            <a:srgbClr val="000000"/>
                          </a:solidFill>
                          <a:effectLst/>
                          <a:latin typeface="Calibri"/>
                        </a:rPr>
                        <a:t> </a:t>
                      </a:r>
                    </a:p>
                  </a:txBody>
                  <a:tcPr marL="11746" marR="11746" marT="117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533563">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a:solidFill>
                            <a:srgbClr val="000000"/>
                          </a:solidFill>
                          <a:effectLst/>
                          <a:latin typeface="Calibri"/>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600" b="0" i="0" u="none" strike="noStrike" dirty="0" smtClean="0">
                          <a:solidFill>
                            <a:srgbClr val="000000"/>
                          </a:solidFill>
                          <a:effectLst/>
                          <a:latin typeface="+mn-lt"/>
                        </a:rPr>
                        <a:t>Blue</a:t>
                      </a:r>
                      <a:endParaRPr lang="en-US" sz="2600" b="0" i="0" u="none" strike="noStrike" dirty="0">
                        <a:solidFill>
                          <a:srgbClr val="000000"/>
                        </a:solidFill>
                        <a:effectLst/>
                        <a:latin typeface="Calibri"/>
                      </a:endParaRP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700" b="0" i="0" u="none" strike="noStrike" dirty="0">
                          <a:solidFill>
                            <a:srgbClr val="000000"/>
                          </a:solidFill>
                          <a:effectLst/>
                          <a:latin typeface="Arial"/>
                        </a:rPr>
                        <a:t> </a:t>
                      </a:r>
                    </a:p>
                  </a:txBody>
                  <a:tcPr marL="11746" marR="11746" marT="117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382693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3588" y="161370"/>
            <a:ext cx="12280662" cy="488830"/>
          </a:xfrm>
        </p:spPr>
        <p:txBody>
          <a:bodyPr>
            <a:normAutofit fontScale="90000"/>
          </a:bodyPr>
          <a:lstStyle/>
          <a:p>
            <a:r>
              <a:rPr lang="en-US" sz="1600" b="1" dirty="0"/>
              <a:t>Process Tool for Molecular Models</a:t>
            </a:r>
            <a:br>
              <a:rPr lang="en-US" sz="1600" b="1" dirty="0"/>
            </a:br>
            <a:r>
              <a:rPr lang="en-US" sz="1200" dirty="0"/>
              <a:t>Start by making the molecules and </a:t>
            </a:r>
            <a:r>
              <a:rPr lang="en-US" sz="1200"/>
              <a:t>energy units </a:t>
            </a:r>
            <a:r>
              <a:rPr lang="en-US" sz="1200" dirty="0"/>
              <a:t>of the reactants and putting them on the reactants side, then rearrange the atoms and energy units to show the products.</a:t>
            </a:r>
            <a:endParaRPr lang="en-US" sz="1600" b="1" dirty="0"/>
          </a:p>
        </p:txBody>
      </p:sp>
      <p:sp>
        <p:nvSpPr>
          <p:cNvPr id="3" name="Subtitle 2"/>
          <p:cNvSpPr>
            <a:spLocks noGrp="1"/>
          </p:cNvSpPr>
          <p:nvPr>
            <p:ph type="subTitle" idx="1"/>
          </p:nvPr>
        </p:nvSpPr>
        <p:spPr>
          <a:xfrm>
            <a:off x="2167177" y="8427004"/>
            <a:ext cx="10113487" cy="539224"/>
          </a:xfrm>
        </p:spPr>
        <p:txBody>
          <a:bodyPr>
            <a:normAutofit/>
          </a:bodyPr>
          <a:lstStyle/>
          <a:p>
            <a:r>
              <a:rPr lang="en-US" sz="1200" dirty="0">
                <a:solidFill>
                  <a:schemeClr val="tx1"/>
                </a:solidFill>
              </a:rPr>
              <a:t>Remember: </a:t>
            </a:r>
            <a:r>
              <a:rPr lang="en-US" sz="1200" b="1" dirty="0">
                <a:solidFill>
                  <a:schemeClr val="tx1"/>
                </a:solidFill>
              </a:rPr>
              <a:t>Atoms last foreve</a:t>
            </a:r>
            <a:r>
              <a:rPr lang="en-US" sz="1200" dirty="0">
                <a:solidFill>
                  <a:schemeClr val="tx1"/>
                </a:solidFill>
              </a:rPr>
              <a:t>r (so you can rearrange atoms into new molecules, but can’t add or subtract atoms)</a:t>
            </a:r>
          </a:p>
          <a:p>
            <a:r>
              <a:rPr lang="en-US" sz="1200" b="1" dirty="0">
                <a:solidFill>
                  <a:schemeClr val="tx1"/>
                </a:solidFill>
              </a:rPr>
              <a:t>Energy lasts forever </a:t>
            </a:r>
            <a:r>
              <a:rPr lang="en-US" sz="1200" dirty="0">
                <a:solidFill>
                  <a:schemeClr val="tx1"/>
                </a:solidFill>
              </a:rPr>
              <a:t>(so you can change forms of energy, but energy units can’t appear or go away)</a:t>
            </a:r>
            <a:endParaRPr lang="en-US" sz="1200" b="1" dirty="0">
              <a:solidFill>
                <a:schemeClr val="tx1"/>
              </a:solidFill>
            </a:endParaRPr>
          </a:p>
        </p:txBody>
      </p:sp>
      <p:sp>
        <p:nvSpPr>
          <p:cNvPr id="4" name="Rounded Rectangle 3"/>
          <p:cNvSpPr/>
          <p:nvPr/>
        </p:nvSpPr>
        <p:spPr>
          <a:xfrm>
            <a:off x="453564" y="650198"/>
            <a:ext cx="6516172"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a:p>
        </p:txBody>
      </p:sp>
      <p:sp>
        <p:nvSpPr>
          <p:cNvPr id="5" name="Rounded Rectangle 4"/>
          <p:cNvSpPr/>
          <p:nvPr/>
        </p:nvSpPr>
        <p:spPr>
          <a:xfrm>
            <a:off x="7483774" y="650198"/>
            <a:ext cx="6516172" cy="777680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a:p>
        </p:txBody>
      </p:sp>
      <p:sp>
        <p:nvSpPr>
          <p:cNvPr id="6" name="TextBox 5"/>
          <p:cNvSpPr txBox="1"/>
          <p:nvPr/>
        </p:nvSpPr>
        <p:spPr>
          <a:xfrm>
            <a:off x="3159818" y="8013696"/>
            <a:ext cx="1006970" cy="338536"/>
          </a:xfrm>
          <a:prstGeom prst="rect">
            <a:avLst/>
          </a:prstGeom>
          <a:noFill/>
        </p:spPr>
        <p:txBody>
          <a:bodyPr wrap="none" lIns="91422" tIns="45711" rIns="91422" bIns="45711" rtlCol="0">
            <a:spAutoFit/>
          </a:bodyPr>
          <a:lstStyle/>
          <a:p>
            <a:r>
              <a:rPr lang="en-US" sz="1600" dirty="0"/>
              <a:t>Reactants</a:t>
            </a:r>
          </a:p>
        </p:txBody>
      </p:sp>
      <p:sp>
        <p:nvSpPr>
          <p:cNvPr id="7" name="TextBox 6"/>
          <p:cNvSpPr txBox="1"/>
          <p:nvPr/>
        </p:nvSpPr>
        <p:spPr>
          <a:xfrm>
            <a:off x="10326097" y="8013696"/>
            <a:ext cx="921710" cy="338536"/>
          </a:xfrm>
          <a:prstGeom prst="rect">
            <a:avLst/>
          </a:prstGeom>
          <a:noFill/>
        </p:spPr>
        <p:txBody>
          <a:bodyPr wrap="none" lIns="91422" tIns="45711" rIns="91422" bIns="45711" rtlCol="0">
            <a:spAutoFit/>
          </a:bodyPr>
          <a:lstStyle/>
          <a:p>
            <a:r>
              <a:rPr lang="en-US" sz="1600" dirty="0"/>
              <a:t>Products</a:t>
            </a:r>
          </a:p>
        </p:txBody>
      </p:sp>
      <p:sp>
        <p:nvSpPr>
          <p:cNvPr id="8" name="AutoShape 2"/>
          <p:cNvSpPr>
            <a:spLocks noChangeArrowheads="1"/>
          </p:cNvSpPr>
          <p:nvPr/>
        </p:nvSpPr>
        <p:spPr bwMode="auto">
          <a:xfrm>
            <a:off x="6390899" y="3156309"/>
            <a:ext cx="1801955" cy="2249257"/>
          </a:xfrm>
          <a:prstGeom prst="rightArrow">
            <a:avLst>
              <a:gd name="adj1" fmla="val 65892"/>
              <a:gd name="adj2" fmla="val 38321"/>
            </a:avLst>
          </a:prstGeom>
          <a:solidFill>
            <a:schemeClr val="bg1"/>
          </a:solidFill>
          <a:ln w="76200">
            <a:solidFill>
              <a:schemeClr val="tx1"/>
            </a:solidFill>
            <a:round/>
            <a:headEnd/>
            <a:tailEnd/>
          </a:ln>
        </p:spPr>
        <p:txBody>
          <a:bodyPr lIns="91422" tIns="45711" rIns="91422" bIns="45711">
            <a:prstTxWarp prst="textNoShape">
              <a:avLst/>
            </a:prstTxWarp>
          </a:bodyPr>
          <a:lstStyle/>
          <a:p>
            <a:endParaRPr lang="en-US">
              <a:solidFill>
                <a:srgbClr val="000000"/>
              </a:solidFill>
            </a:endParaRPr>
          </a:p>
        </p:txBody>
      </p:sp>
      <p:sp>
        <p:nvSpPr>
          <p:cNvPr id="9" name="TextBox 8"/>
          <p:cNvSpPr txBox="1"/>
          <p:nvPr/>
        </p:nvSpPr>
        <p:spPr>
          <a:xfrm>
            <a:off x="6359923" y="4544222"/>
            <a:ext cx="1592767" cy="338536"/>
          </a:xfrm>
          <a:prstGeom prst="rect">
            <a:avLst/>
          </a:prstGeom>
          <a:noFill/>
        </p:spPr>
        <p:txBody>
          <a:bodyPr wrap="none" lIns="91422" tIns="45711" rIns="91422" bIns="45711" rtlCol="0">
            <a:spAutoFit/>
          </a:bodyPr>
          <a:lstStyle/>
          <a:p>
            <a:r>
              <a:rPr lang="en-US" sz="1600" dirty="0"/>
              <a:t>Chemical change</a:t>
            </a:r>
          </a:p>
        </p:txBody>
      </p:sp>
    </p:spTree>
    <p:extLst>
      <p:ext uri="{BB962C8B-B14F-4D97-AF65-F5344CB8AC3E}">
        <p14:creationId xmlns:p14="http://schemas.microsoft.com/office/powerpoint/2010/main" val="1927564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789</TotalTime>
  <Words>812</Words>
  <Application>Microsoft Macintosh PowerPoint</Application>
  <PresentationFormat>Custom</PresentationFormat>
  <Paragraphs>261</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How does a plant gain mass?</vt:lpstr>
      <vt:lpstr>Class Data for Plant Growth Investigation (Pre-Lesson and Lesson 1)</vt:lpstr>
      <vt:lpstr>Plant Growth Investigation Sample Data</vt:lpstr>
      <vt:lpstr>Sample Data</vt:lpstr>
      <vt:lpstr>What happens when a plant grows?</vt:lpstr>
      <vt:lpstr>How does a plant gain mass?</vt:lpstr>
      <vt:lpstr>Class Data for What is Photosynthesis Activity (Lesson 2)</vt:lpstr>
      <vt:lpstr>Class Data for What is Respiration Activity (Lesson 4)</vt:lpstr>
      <vt:lpstr>Process Tool for Molecular Models Start by making the molecules and energy units of the reactants and putting them on the reactants side, then rearrange the atoms and energy units to show the products.</vt:lpstr>
      <vt:lpstr>PowerPoint Presentation</vt:lpstr>
      <vt:lpstr>How does a plant gain mass?</vt:lpstr>
    </vt:vector>
  </TitlesOfParts>
  <Company>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Tool for Molecular Models Start by making the molecules of the reactants and putting them on the reactants side, then rearrange the atoms and energy units to show the products.</dc:title>
  <dc:creator>Andy Anderson</dc:creator>
  <cp:lastModifiedBy>Hannah Miller</cp:lastModifiedBy>
  <cp:revision>106</cp:revision>
  <dcterms:created xsi:type="dcterms:W3CDTF">2012-07-02T11:12:04Z</dcterms:created>
  <dcterms:modified xsi:type="dcterms:W3CDTF">2012-09-05T16:49:59Z</dcterms:modified>
</cp:coreProperties>
</file>